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76" r:id="rId2"/>
  </p:sldMasterIdLst>
  <p:notesMasterIdLst>
    <p:notesMasterId r:id="rId53"/>
  </p:notesMasterIdLst>
  <p:sldIdLst>
    <p:sldId id="268" r:id="rId3"/>
    <p:sldId id="319" r:id="rId4"/>
    <p:sldId id="320" r:id="rId5"/>
    <p:sldId id="321" r:id="rId6"/>
    <p:sldId id="322" r:id="rId7"/>
    <p:sldId id="323" r:id="rId8"/>
    <p:sldId id="324" r:id="rId9"/>
    <p:sldId id="325" r:id="rId10"/>
    <p:sldId id="299" r:id="rId11"/>
    <p:sldId id="316" r:id="rId12"/>
    <p:sldId id="326" r:id="rId13"/>
    <p:sldId id="317" r:id="rId14"/>
    <p:sldId id="300" r:id="rId15"/>
    <p:sldId id="301" r:id="rId16"/>
    <p:sldId id="327" r:id="rId17"/>
    <p:sldId id="328" r:id="rId18"/>
    <p:sldId id="308" r:id="rId19"/>
    <p:sldId id="309" r:id="rId20"/>
    <p:sldId id="310" r:id="rId21"/>
    <p:sldId id="311" r:id="rId22"/>
    <p:sldId id="312" r:id="rId23"/>
    <p:sldId id="329" r:id="rId24"/>
    <p:sldId id="330" r:id="rId25"/>
    <p:sldId id="331" r:id="rId26"/>
    <p:sldId id="313" r:id="rId27"/>
    <p:sldId id="314" r:id="rId28"/>
    <p:sldId id="315" r:id="rId29"/>
    <p:sldId id="318" r:id="rId30"/>
    <p:sldId id="290" r:id="rId31"/>
    <p:sldId id="291" r:id="rId32"/>
    <p:sldId id="269" r:id="rId33"/>
    <p:sldId id="294" r:id="rId34"/>
    <p:sldId id="295" r:id="rId35"/>
    <p:sldId id="298" r:id="rId36"/>
    <p:sldId id="270" r:id="rId37"/>
    <p:sldId id="271" r:id="rId38"/>
    <p:sldId id="272" r:id="rId39"/>
    <p:sldId id="273" r:id="rId40"/>
    <p:sldId id="274" r:id="rId41"/>
    <p:sldId id="275" r:id="rId42"/>
    <p:sldId id="276" r:id="rId43"/>
    <p:sldId id="277" r:id="rId44"/>
    <p:sldId id="278" r:id="rId45"/>
    <p:sldId id="279" r:id="rId46"/>
    <p:sldId id="280" r:id="rId47"/>
    <p:sldId id="281" r:id="rId48"/>
    <p:sldId id="282" r:id="rId49"/>
    <p:sldId id="283" r:id="rId50"/>
    <p:sldId id="284" r:id="rId51"/>
    <p:sldId id="285" r:id="rId5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9" autoAdjust="0"/>
    <p:restoredTop sz="93594" autoAdjust="0"/>
  </p:normalViewPr>
  <p:slideViewPr>
    <p:cSldViewPr>
      <p:cViewPr>
        <p:scale>
          <a:sx n="96" d="100"/>
          <a:sy n="96" d="100"/>
        </p:scale>
        <p:origin x="-2070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F1C55-56D9-4B01-A8B8-2F4DFB38D0A2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EE28B-6391-40E7-9DB3-5169A3BE1E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1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3412-8E2C-4F8D-9F05-DFA65E521F41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9428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86903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6322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10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7617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6877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1615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5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8656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0165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726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556447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79339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555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106E36-FD25-4E2D-B0AA-010F637433A0}" type="datetimeFigureOut">
              <a:rPr lang="ru-RU" smtClean="0"/>
              <a:pPr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3101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634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369699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5952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7120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307199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2802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6027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844594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7FDDE-3B29-4E8A-8D57-2FDB6E7CD3E4}" type="datetimeFigureOut">
              <a:rPr lang="ru-RU" smtClean="0"/>
              <a:t>29.04.2024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1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8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0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1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3.xml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5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6.xml"/><Relationship Id="rId4" Type="http://schemas.openxmlformats.org/officeDocument/2006/relationships/hyperlink" Target="https://github.com/OpenZeppelin/openzeppelin-contracts/tree/master/contracts" TargetMode="Externa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8794" y="2071678"/>
            <a:ext cx="53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Лекция </a:t>
            </a:r>
          </a:p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На тему:</a:t>
            </a:r>
          </a:p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«ТОКЕНЫ. ПРИМЕРЫ ПРИМЕНЕНИЕ БЛОКЧЕЙНА»</a:t>
            </a:r>
            <a:br>
              <a:rPr lang="ru-RU" b="1" cap="all" dirty="0" smtClean="0">
                <a:solidFill>
                  <a:schemeClr val="bg1"/>
                </a:solidFill>
              </a:rPr>
            </a:br>
            <a:endParaRPr lang="ru-RU" b="1" cap="al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3240" y="6072206"/>
            <a:ext cx="257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Москва, 20</a:t>
            </a:r>
            <a:r>
              <a:rPr lang="en-US" sz="1400" dirty="0" smtClean="0">
                <a:solidFill>
                  <a:schemeClr val="bg1"/>
                </a:solidFill>
              </a:rPr>
              <a:t>2</a:t>
            </a:r>
            <a:r>
              <a:rPr lang="ru-RU" sz="1400" dirty="0" smtClean="0">
                <a:solidFill>
                  <a:schemeClr val="bg1"/>
                </a:solidFill>
              </a:rPr>
              <a:t>4</a:t>
            </a:r>
            <a:endParaRPr lang="ru-RU" sz="1400" dirty="0">
              <a:solidFill>
                <a:schemeClr val="bg1"/>
              </a:solidFill>
            </a:endParaRPr>
          </a:p>
        </p:txBody>
      </p:sp>
      <p:pic>
        <p:nvPicPr>
          <p:cNvPr id="6" name="Picture 6" descr="Официальная символик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52538" cy="86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0276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FF0000"/>
                </a:solidFill>
              </a:rPr>
              <a:t>Токены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052736"/>
            <a:ext cx="648072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– абстрактная единица, которой можно владеть, пользователю и которая может предоставлять активы, валюту, право доступа.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Способы применения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: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Ресурс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Актив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Доступ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Капитал (акции)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Идентификатор</a:t>
            </a:r>
          </a:p>
          <a:p>
            <a:pPr marL="285750" indent="-285750">
              <a:buFontTx/>
              <a:buChar char="-"/>
            </a:pPr>
            <a:r>
              <a:rPr lang="ru-RU" dirty="0" smtClean="0">
                <a:solidFill>
                  <a:schemeClr val="bg1"/>
                </a:solidFill>
              </a:rPr>
              <a:t>Свидетельство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Утилитарность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Взаимозаменяемые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и невзаимозаменяемые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7932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052736"/>
            <a:ext cx="9217024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Под </a:t>
            </a:r>
            <a:r>
              <a:rPr lang="ru-RU" dirty="0" err="1">
                <a:solidFill>
                  <a:schemeClr val="bg1"/>
                </a:solidFill>
              </a:rPr>
              <a:t>токеном</a:t>
            </a:r>
            <a:r>
              <a:rPr lang="ru-RU" dirty="0">
                <a:solidFill>
                  <a:schemeClr val="bg1"/>
                </a:solidFill>
              </a:rPr>
              <a:t> понимают основанную на </a:t>
            </a:r>
            <a:r>
              <a:rPr lang="ru-RU" dirty="0" err="1">
                <a:solidFill>
                  <a:schemeClr val="bg1"/>
                </a:solidFill>
              </a:rPr>
              <a:t>блокчейне</a:t>
            </a:r>
            <a:r>
              <a:rPr lang="ru-RU" dirty="0">
                <a:solidFill>
                  <a:schemeClr val="bg1"/>
                </a:solidFill>
              </a:rPr>
              <a:t> абстрактную единицу которую можно владеть и которая может представлять активы в том числе и физические активы валюту средства обмена или права доступа.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 Областью </a:t>
            </a:r>
            <a:r>
              <a:rPr lang="ru-RU" dirty="0">
                <a:solidFill>
                  <a:schemeClr val="bg1"/>
                </a:solidFill>
              </a:rPr>
              <a:t>применения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является: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1.  Частные </a:t>
            </a:r>
            <a:r>
              <a:rPr lang="ru-RU" dirty="0">
                <a:solidFill>
                  <a:schemeClr val="bg1"/>
                </a:solidFill>
              </a:rPr>
              <a:t>цифровые </a:t>
            </a:r>
            <a:r>
              <a:rPr lang="ru-RU" dirty="0" smtClean="0">
                <a:solidFill>
                  <a:schemeClr val="bg1"/>
                </a:solidFill>
              </a:rPr>
              <a:t>валюты. </a:t>
            </a:r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может применяться как валюта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2. Ресурс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может представлять ресурс </a:t>
            </a:r>
            <a:r>
              <a:rPr lang="ru-RU" dirty="0" smtClean="0">
                <a:solidFill>
                  <a:schemeClr val="bg1"/>
                </a:solidFill>
              </a:rPr>
              <a:t>добытый, например,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хранилище,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  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процессора который можно делиться по сети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3. Актив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может представлять владение внутренними внешним материальным или виртуальным </a:t>
            </a:r>
            <a:r>
              <a:rPr lang="ru-RU" dirty="0" smtClean="0">
                <a:solidFill>
                  <a:schemeClr val="bg1"/>
                </a:solidFill>
              </a:rPr>
              <a:t>активом, например, золотом, </a:t>
            </a:r>
            <a:r>
              <a:rPr lang="ru-RU" dirty="0">
                <a:solidFill>
                  <a:schemeClr val="bg1"/>
                </a:solidFill>
              </a:rPr>
              <a:t>недвижимости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4. </a:t>
            </a:r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доступ может предоставлять право владения права доступа к цифровой или физической </a:t>
            </a:r>
            <a:r>
              <a:rPr lang="ru-RU" dirty="0" smtClean="0">
                <a:solidFill>
                  <a:schemeClr val="bg1"/>
                </a:solidFill>
              </a:rPr>
              <a:t>собственности. </a:t>
            </a:r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может представлять долю акционеров цифровой </a:t>
            </a:r>
            <a:r>
              <a:rPr lang="ru-RU" dirty="0" smtClean="0">
                <a:solidFill>
                  <a:schemeClr val="bg1"/>
                </a:solidFill>
              </a:rPr>
              <a:t>организации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5. Голосование. </a:t>
            </a:r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может представлять право голоса в цифровой или право</a:t>
            </a:r>
          </a:p>
          <a:p>
            <a:r>
              <a:rPr lang="ru-RU" dirty="0">
                <a:solidFill>
                  <a:schemeClr val="bg1"/>
                </a:solidFill>
              </a:rPr>
              <a:t> предмет </a:t>
            </a:r>
            <a:r>
              <a:rPr lang="ru-RU" dirty="0" smtClean="0">
                <a:solidFill>
                  <a:schemeClr val="bg1"/>
                </a:solidFill>
              </a:rPr>
              <a:t>коллекционирования.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6. Свидетельство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может предоставлять удостоверение или подтверждение факта выданное органами власти или </a:t>
            </a:r>
            <a:r>
              <a:rPr lang="ru-RU" dirty="0" err="1" smtClean="0">
                <a:solidFill>
                  <a:schemeClr val="bg1"/>
                </a:solidFill>
              </a:rPr>
              <a:t>блокчейном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например записью браке или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свидетельства </a:t>
            </a:r>
            <a:r>
              <a:rPr lang="ru-RU" dirty="0">
                <a:solidFill>
                  <a:schemeClr val="bg1"/>
                </a:solidFill>
              </a:rPr>
              <a:t>о рождении или диплом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Часто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несет в себе несколько этих функций </a:t>
            </a:r>
          </a:p>
          <a:p>
            <a:r>
              <a:rPr lang="ru-RU" dirty="0">
                <a:solidFill>
                  <a:schemeClr val="bg1"/>
                </a:solidFill>
              </a:rPr>
              <a:t>Утилитарный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 называется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использование которого необходимо для получения доступа к услуге приложений или ресурсу </a:t>
            </a:r>
          </a:p>
        </p:txBody>
      </p:sp>
    </p:spTree>
    <p:extLst>
      <p:ext uri="{BB962C8B-B14F-4D97-AF65-F5344CB8AC3E}">
        <p14:creationId xmlns:p14="http://schemas.microsoft.com/office/powerpoint/2010/main" val="3242315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31640" y="1052736"/>
            <a:ext cx="648072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«</a:t>
            </a:r>
            <a:r>
              <a:rPr lang="ru-RU" dirty="0" err="1" smtClean="0">
                <a:solidFill>
                  <a:schemeClr val="bg1"/>
                </a:solidFill>
              </a:rPr>
              <a:t>Токенизируй</a:t>
            </a:r>
            <a:r>
              <a:rPr lang="ru-RU" dirty="0" smtClean="0">
                <a:solidFill>
                  <a:schemeClr val="bg1"/>
                </a:solidFill>
              </a:rPr>
              <a:t> все»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Новый </a:t>
            </a:r>
            <a:r>
              <a:rPr lang="ru-RU" dirty="0" err="1" smtClean="0">
                <a:solidFill>
                  <a:schemeClr val="bg1"/>
                </a:solidFill>
              </a:rPr>
              <a:t>токен</a:t>
            </a:r>
            <a:r>
              <a:rPr lang="ru-RU" dirty="0" smtClean="0">
                <a:solidFill>
                  <a:schemeClr val="bg1"/>
                </a:solidFill>
              </a:rPr>
              <a:t> – новый смарт-контракт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  <a:p>
            <a:endParaRPr lang="ru-RU" dirty="0"/>
          </a:p>
          <a:p>
            <a:endParaRPr lang="ru-RU" dirty="0" smtClean="0"/>
          </a:p>
        </p:txBody>
      </p:sp>
    </p:spTree>
    <p:extLst>
      <p:ext uri="{BB962C8B-B14F-4D97-AF65-F5344CB8AC3E}">
        <p14:creationId xmlns:p14="http://schemas.microsoft.com/office/powerpoint/2010/main" val="53733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7505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Usage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80" y="2420888"/>
            <a:ext cx="4980360" cy="2180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325457" y="1225895"/>
            <a:ext cx="70567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Внутренняя валюта децентрализованного приложения.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За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можно купить часть функционала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12011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7505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Work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1060812"/>
            <a:ext cx="6192688" cy="4456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259632" y="5517232"/>
            <a:ext cx="6408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Например,  </a:t>
            </a:r>
            <a:r>
              <a:rPr lang="en-US" dirty="0" smtClean="0">
                <a:solidFill>
                  <a:schemeClr val="bg1"/>
                </a:solidFill>
              </a:rPr>
              <a:t>work </a:t>
            </a:r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определяются право голоса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</a:p>
          <a:p>
            <a:r>
              <a:rPr lang="ru-RU" dirty="0">
                <a:solidFill>
                  <a:schemeClr val="bg1"/>
                </a:solidFill>
              </a:rPr>
              <a:t>л</a:t>
            </a:r>
            <a:r>
              <a:rPr lang="ru-RU" dirty="0" smtClean="0">
                <a:solidFill>
                  <a:schemeClr val="bg1"/>
                </a:solidFill>
              </a:rPr>
              <a:t>ибо, например, аналог акции 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4603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7505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Примеры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980728"/>
            <a:ext cx="7920880" cy="5035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bg1"/>
                </a:solidFill>
              </a:rPr>
              <a:t>Chainlink</a:t>
            </a:r>
            <a:r>
              <a:rPr lang="ru-RU" dirty="0">
                <a:solidFill>
                  <a:schemeClr val="bg1"/>
                </a:solidFill>
              </a:rPr>
              <a:t> (LINK) -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, используемый для оплаты услуг в сети </a:t>
            </a:r>
            <a:r>
              <a:rPr lang="ru-RU" dirty="0" err="1">
                <a:solidFill>
                  <a:schemeClr val="bg1"/>
                </a:solidFill>
              </a:rPr>
              <a:t>Chainlink</a:t>
            </a:r>
            <a:r>
              <a:rPr lang="ru-RU" dirty="0">
                <a:solidFill>
                  <a:schemeClr val="bg1"/>
                </a:solidFill>
              </a:rPr>
              <a:t>, которая предоставляет децентрализованные оракулы для смарт-контрактов на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USDC (USD </a:t>
            </a:r>
            <a:r>
              <a:rPr lang="ru-RU" dirty="0" err="1">
                <a:solidFill>
                  <a:schemeClr val="bg1"/>
                </a:solidFill>
              </a:rPr>
              <a:t>Coin</a:t>
            </a:r>
            <a:r>
              <a:rPr lang="ru-RU" dirty="0">
                <a:solidFill>
                  <a:schemeClr val="bg1"/>
                </a:solidFill>
              </a:rPr>
              <a:t>) - </a:t>
            </a:r>
            <a:r>
              <a:rPr lang="ru-RU" dirty="0" err="1">
                <a:solidFill>
                  <a:schemeClr val="bg1"/>
                </a:solidFill>
              </a:rPr>
              <a:t>стейблкоин</a:t>
            </a:r>
            <a:r>
              <a:rPr lang="ru-RU" dirty="0">
                <a:solidFill>
                  <a:schemeClr val="bg1"/>
                </a:solidFill>
              </a:rPr>
              <a:t>, стоимость которого привязана к американскому доллару, что обеспечивает меньшую волатильность по сравнению с другими </a:t>
            </a:r>
            <a:r>
              <a:rPr lang="ru-RU" dirty="0" err="1">
                <a:solidFill>
                  <a:schemeClr val="bg1"/>
                </a:solidFill>
              </a:rPr>
              <a:t>криптовалютами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DAI (</a:t>
            </a:r>
            <a:r>
              <a:rPr lang="ru-RU" dirty="0" err="1">
                <a:solidFill>
                  <a:schemeClr val="bg1"/>
                </a:solidFill>
              </a:rPr>
              <a:t>Dai</a:t>
            </a:r>
            <a:r>
              <a:rPr lang="ru-RU" dirty="0">
                <a:solidFill>
                  <a:schemeClr val="bg1"/>
                </a:solidFill>
              </a:rPr>
              <a:t>) - еще один </a:t>
            </a:r>
            <a:r>
              <a:rPr lang="ru-RU" dirty="0" err="1">
                <a:solidFill>
                  <a:schemeClr val="bg1"/>
                </a:solidFill>
              </a:rPr>
              <a:t>стейблкоин</a:t>
            </a:r>
            <a:r>
              <a:rPr lang="ru-RU" dirty="0">
                <a:solidFill>
                  <a:schemeClr val="bg1"/>
                </a:solidFill>
              </a:rPr>
              <a:t>, который автоматически управляется с помощью смарт-контрактов на платформе </a:t>
            </a:r>
            <a:r>
              <a:rPr lang="ru-RU" dirty="0" err="1">
                <a:solidFill>
                  <a:schemeClr val="bg1"/>
                </a:solidFill>
              </a:rPr>
              <a:t>MakerDAO</a:t>
            </a:r>
            <a:r>
              <a:rPr lang="ru-RU" dirty="0">
                <a:solidFill>
                  <a:schemeClr val="bg1"/>
                </a:solidFill>
              </a:rPr>
              <a:t> и стабилизирован по отношению к американскому доллару.</a:t>
            </a:r>
          </a:p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</a:rPr>
              <a:t>BAT (</a:t>
            </a:r>
            <a:r>
              <a:rPr lang="ru-RU" dirty="0" err="1">
                <a:solidFill>
                  <a:schemeClr val="bg1"/>
                </a:solidFill>
              </a:rPr>
              <a:t>Basic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Attention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Token</a:t>
            </a:r>
            <a:r>
              <a:rPr lang="ru-RU" dirty="0">
                <a:solidFill>
                  <a:schemeClr val="bg1"/>
                </a:solidFill>
              </a:rPr>
              <a:t>) - </a:t>
            </a:r>
            <a:r>
              <a:rPr lang="ru-RU" dirty="0" err="1">
                <a:solidFill>
                  <a:schemeClr val="bg1"/>
                </a:solidFill>
              </a:rPr>
              <a:t>токен</a:t>
            </a:r>
            <a:r>
              <a:rPr lang="ru-RU" dirty="0">
                <a:solidFill>
                  <a:schemeClr val="bg1"/>
                </a:solidFill>
              </a:rPr>
              <a:t>, используемый в рамках </a:t>
            </a:r>
            <a:r>
              <a:rPr lang="ru-RU" dirty="0" err="1">
                <a:solidFill>
                  <a:schemeClr val="bg1"/>
                </a:solidFill>
              </a:rPr>
              <a:t>блокчейн</a:t>
            </a:r>
            <a:r>
              <a:rPr lang="ru-RU" dirty="0">
                <a:solidFill>
                  <a:schemeClr val="bg1"/>
                </a:solidFill>
              </a:rPr>
              <a:t>-платформы </a:t>
            </a:r>
            <a:r>
              <a:rPr lang="ru-RU" dirty="0" err="1">
                <a:solidFill>
                  <a:schemeClr val="bg1"/>
                </a:solidFill>
              </a:rPr>
              <a:t>Brave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Browser</a:t>
            </a:r>
            <a:r>
              <a:rPr lang="ru-RU" dirty="0">
                <a:solidFill>
                  <a:schemeClr val="bg1"/>
                </a:solidFill>
              </a:rPr>
              <a:t> для улучшения рекламной экосистемы, вознаграждая пользователей за просмотр рекламы.</a:t>
            </a:r>
          </a:p>
        </p:txBody>
      </p:sp>
    </p:spTree>
    <p:extLst>
      <p:ext uri="{BB962C8B-B14F-4D97-AF65-F5344CB8AC3E}">
        <p14:creationId xmlns:p14="http://schemas.microsoft.com/office/powerpoint/2010/main" val="4140006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57505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Примеры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1560" y="1268759"/>
            <a:ext cx="7920880" cy="37888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bg1"/>
                </a:solidFill>
              </a:rPr>
              <a:t>CryptoKitties</a:t>
            </a:r>
            <a:r>
              <a:rPr lang="ru-RU" dirty="0">
                <a:solidFill>
                  <a:schemeClr val="bg1"/>
                </a:solidFill>
              </a:rPr>
              <a:t> - одна из первых игр на </a:t>
            </a:r>
            <a:r>
              <a:rPr lang="ru-RU" dirty="0" err="1">
                <a:solidFill>
                  <a:schemeClr val="bg1"/>
                </a:solidFill>
              </a:rPr>
              <a:t>блокчейне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, в которой пользователи могут покупать, продавать и разводить виртуальных котов, каждый из которых представляет собой уникальный NFT.</a:t>
            </a:r>
          </a:p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bg1"/>
                </a:solidFill>
              </a:rPr>
              <a:t>Decentraland</a:t>
            </a:r>
            <a:r>
              <a:rPr lang="ru-RU" dirty="0">
                <a:solidFill>
                  <a:schemeClr val="bg1"/>
                </a:solidFill>
              </a:rPr>
              <a:t> (MANA) - виртуальная реальность, где пользователи могут покупать и продавать землю и другие активы, каждый из которых также является NFT.</a:t>
            </a:r>
          </a:p>
          <a:p>
            <a:pPr>
              <a:lnSpc>
                <a:spcPct val="150000"/>
              </a:lnSpc>
            </a:pPr>
            <a:r>
              <a:rPr lang="ru-RU" dirty="0" err="1">
                <a:solidFill>
                  <a:schemeClr val="bg1"/>
                </a:solidFill>
              </a:rPr>
              <a:t>Axie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Infinity</a:t>
            </a:r>
            <a:r>
              <a:rPr lang="ru-RU" dirty="0">
                <a:solidFill>
                  <a:schemeClr val="bg1"/>
                </a:solidFill>
              </a:rPr>
              <a:t> (AXS) - </a:t>
            </a:r>
            <a:r>
              <a:rPr lang="ru-RU" dirty="0" err="1">
                <a:solidFill>
                  <a:schemeClr val="bg1"/>
                </a:solidFill>
              </a:rPr>
              <a:t>блокчейн</a:t>
            </a:r>
            <a:r>
              <a:rPr lang="ru-RU" dirty="0">
                <a:solidFill>
                  <a:schemeClr val="bg1"/>
                </a:solidFill>
              </a:rPr>
              <a:t>-игра, в которой игроки разводят, тренируют и сражаются с существами, известными как </a:t>
            </a:r>
            <a:r>
              <a:rPr lang="ru-RU" dirty="0" err="1">
                <a:solidFill>
                  <a:schemeClr val="bg1"/>
                </a:solidFill>
              </a:rPr>
              <a:t>Axies</a:t>
            </a:r>
            <a:r>
              <a:rPr lang="ru-RU" dirty="0">
                <a:solidFill>
                  <a:schemeClr val="bg1"/>
                </a:solidFill>
              </a:rPr>
              <a:t>, каждое из которых является NFT.</a:t>
            </a:r>
          </a:p>
        </p:txBody>
      </p:sp>
    </p:spTree>
    <p:extLst>
      <p:ext uri="{BB962C8B-B14F-4D97-AF65-F5344CB8AC3E}">
        <p14:creationId xmlns:p14="http://schemas.microsoft.com/office/powerpoint/2010/main" val="36005609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стандарта </a:t>
            </a:r>
            <a:r>
              <a:rPr lang="ru-RU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547664" y="1340768"/>
            <a:ext cx="58293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2015 год.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ERC-20 – стандарт взаимозаменяемых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 </a:t>
            </a:r>
            <a:r>
              <a:rPr lang="ru-RU" dirty="0">
                <a:solidFill>
                  <a:schemeClr val="bg1"/>
                </a:solidFill>
              </a:rPr>
              <a:t>системе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представляют собой широкий спектр цифровых активов, таких как ваучеры, долговые расписки или даже реальные материальные объекты. По сути,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 - это смарт-контракты, которые используют </a:t>
            </a:r>
            <a:r>
              <a:rPr lang="ru-RU" dirty="0" err="1">
                <a:solidFill>
                  <a:schemeClr val="bg1"/>
                </a:solidFill>
              </a:rPr>
              <a:t>блокчейн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https://www.investopedia.com/news/what-erc20-and-what-does-it-mean-ethereum/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4186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стандарта </a:t>
            </a:r>
            <a:r>
              <a:rPr lang="ru-RU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1136" y="1340768"/>
            <a:ext cx="6181725" cy="4048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9737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547664" y="189185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стандарта </a:t>
            </a:r>
            <a:r>
              <a:rPr lang="ru-RU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692696"/>
            <a:ext cx="4741646" cy="5702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757518"/>
            <a:ext cx="2937333" cy="276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327523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Офлайн подписание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12776"/>
            <a:ext cx="6520235" cy="360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4955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980728"/>
            <a:ext cx="8220023" cy="4464496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83568" y="5877272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https://github.com/artyomLisovskij/solidity-erc20-token-bootstrap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72106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ERC-20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1124744"/>
            <a:ext cx="8117671" cy="46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34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1628800"/>
            <a:ext cx="79208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Стандарт версии 20 предусматривает две функции для перевода средств.  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1) Представляет </a:t>
            </a:r>
            <a:r>
              <a:rPr lang="ru-RU" dirty="0">
                <a:solidFill>
                  <a:schemeClr val="bg1"/>
                </a:solidFill>
              </a:rPr>
              <a:t>собой транзакцию с функцией </a:t>
            </a:r>
            <a:r>
              <a:rPr lang="ru-RU" dirty="0" err="1">
                <a:solidFill>
                  <a:schemeClr val="bg1"/>
                </a:solidFill>
              </a:rPr>
              <a:t>transfer</a:t>
            </a:r>
            <a:r>
              <a:rPr lang="ru-RU" dirty="0">
                <a:solidFill>
                  <a:schemeClr val="bg1"/>
                </a:solidFill>
              </a:rPr>
              <a:t>. Этот способ применяется для перевода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между кошельками. Пусть Алиса хочет передать Бобу 10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.  Её </a:t>
            </a:r>
            <a:r>
              <a:rPr lang="ru-RU" dirty="0">
                <a:solidFill>
                  <a:schemeClr val="bg1"/>
                </a:solidFill>
              </a:rPr>
              <a:t>кошелёк отправит транзакцию по адресу контракта </a:t>
            </a:r>
            <a:r>
              <a:rPr lang="ru-RU" dirty="0" err="1" smtClean="0">
                <a:solidFill>
                  <a:schemeClr val="bg1"/>
                </a:solidFill>
              </a:rPr>
              <a:t>токена</a:t>
            </a:r>
            <a:r>
              <a:rPr lang="ru-RU" dirty="0" smtClean="0">
                <a:solidFill>
                  <a:schemeClr val="bg1"/>
                </a:solidFill>
              </a:rPr>
              <a:t>. Эта </a:t>
            </a:r>
            <a:r>
              <a:rPr lang="ru-RU" dirty="0">
                <a:solidFill>
                  <a:schemeClr val="bg1"/>
                </a:solidFill>
              </a:rPr>
              <a:t>транзакция вызовет функцию </a:t>
            </a:r>
            <a:r>
              <a:rPr lang="en-US" dirty="0" smtClean="0">
                <a:solidFill>
                  <a:schemeClr val="bg1"/>
                </a:solidFill>
              </a:rPr>
              <a:t>transfer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с адресом </a:t>
            </a:r>
            <a:r>
              <a:rPr lang="ru-RU" dirty="0" smtClean="0">
                <a:solidFill>
                  <a:schemeClr val="bg1"/>
                </a:solidFill>
              </a:rPr>
              <a:t>Боба </a:t>
            </a:r>
            <a:r>
              <a:rPr lang="ru-RU" dirty="0">
                <a:solidFill>
                  <a:schemeClr val="bg1"/>
                </a:solidFill>
              </a:rPr>
              <a:t>и значением 10 в качестве аргументов контракт </a:t>
            </a:r>
            <a:r>
              <a:rPr lang="ru-RU" dirty="0" err="1">
                <a:solidFill>
                  <a:schemeClr val="bg1"/>
                </a:solidFill>
              </a:rPr>
              <a:t>токена</a:t>
            </a:r>
            <a:r>
              <a:rPr lang="ru-RU" dirty="0">
                <a:solidFill>
                  <a:schemeClr val="bg1"/>
                </a:solidFill>
              </a:rPr>
              <a:t> изменит баланс Алисы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-</a:t>
            </a:r>
            <a:r>
              <a:rPr lang="ru-RU" dirty="0">
                <a:solidFill>
                  <a:schemeClr val="bg1"/>
                </a:solidFill>
              </a:rPr>
              <a:t>10 Боба </a:t>
            </a:r>
            <a:r>
              <a:rPr lang="ru-RU" dirty="0" smtClean="0">
                <a:solidFill>
                  <a:schemeClr val="bg1"/>
                </a:solidFill>
              </a:rPr>
              <a:t>+ </a:t>
            </a:r>
            <a:r>
              <a:rPr lang="ru-RU" dirty="0">
                <a:solidFill>
                  <a:schemeClr val="bg1"/>
                </a:solidFill>
              </a:rPr>
              <a:t>10 из генерирует </a:t>
            </a:r>
            <a:r>
              <a:rPr lang="ru-RU" dirty="0" smtClean="0">
                <a:solidFill>
                  <a:schemeClr val="bg1"/>
                </a:solidFill>
              </a:rPr>
              <a:t>событи</a:t>
            </a:r>
            <a:r>
              <a:rPr lang="ru-RU" dirty="0">
                <a:solidFill>
                  <a:schemeClr val="bg1"/>
                </a:solidFill>
              </a:rPr>
              <a:t>е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transfer</a:t>
            </a:r>
            <a:r>
              <a:rPr lang="ru-RU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364780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1246245"/>
            <a:ext cx="7757629" cy="3528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02458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ERC-20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39552" y="948235"/>
            <a:ext cx="806489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ru-RU" dirty="0" smtClean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</a:rPr>
              <a:t>Авторизация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Элис </a:t>
            </a:r>
            <a:r>
              <a:rPr lang="ru-RU" dirty="0">
                <a:solidFill>
                  <a:schemeClr val="bg1"/>
                </a:solidFill>
              </a:rPr>
              <a:t>даёт разрешение контракту </a:t>
            </a:r>
            <a:r>
              <a:rPr lang="ru-RU" dirty="0" err="1">
                <a:solidFill>
                  <a:schemeClr val="bg1"/>
                </a:solidFill>
              </a:rPr>
              <a:t>AliceICO</a:t>
            </a:r>
            <a:r>
              <a:rPr lang="ru-RU" dirty="0">
                <a:solidFill>
                  <a:schemeClr val="bg1"/>
                </a:solidFill>
              </a:rPr>
              <a:t> продать определённое количество своих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AliceCoin</a:t>
            </a:r>
            <a:r>
              <a:rPr lang="ru-RU" dirty="0">
                <a:solidFill>
                  <a:schemeClr val="bg1"/>
                </a:solidFill>
              </a:rPr>
              <a:t>, используя функцию </a:t>
            </a:r>
            <a:r>
              <a:rPr lang="ru-RU" dirty="0" err="1">
                <a:solidFill>
                  <a:schemeClr val="bg1"/>
                </a:solidFill>
              </a:rPr>
              <a:t>approve</a:t>
            </a:r>
            <a:r>
              <a:rPr lang="ru-RU" dirty="0">
                <a:solidFill>
                  <a:schemeClr val="bg1"/>
                </a:solidFill>
              </a:rPr>
              <a:t> в смарт-контракте. В данном примере, она уполномочивает продажу 500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</a:rPr>
              <a:t>Получение средств</a:t>
            </a:r>
            <a:r>
              <a:rPr lang="ru-RU" dirty="0" smtClean="0">
                <a:solidFill>
                  <a:schemeClr val="bg1"/>
                </a:solidFill>
              </a:rPr>
              <a:t>: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err="1" smtClean="0">
                <a:solidFill>
                  <a:schemeClr val="bg1"/>
                </a:solidFill>
              </a:rPr>
              <a:t>Bob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отправляет Эфир (ETH) на контракт </a:t>
            </a:r>
            <a:r>
              <a:rPr lang="ru-RU" dirty="0" err="1">
                <a:solidFill>
                  <a:schemeClr val="bg1"/>
                </a:solidFill>
              </a:rPr>
              <a:t>AliceICO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</a:rPr>
              <a:t>Выполнение </a:t>
            </a:r>
            <a:r>
              <a:rPr lang="ru-RU" b="1" dirty="0">
                <a:solidFill>
                  <a:schemeClr val="bg1"/>
                </a:solidFill>
              </a:rPr>
              <a:t>сделки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С </a:t>
            </a:r>
            <a:r>
              <a:rPr lang="ru-RU" dirty="0">
                <a:solidFill>
                  <a:schemeClr val="bg1"/>
                </a:solidFill>
              </a:rPr>
              <a:t>помощью функции </a:t>
            </a:r>
            <a:r>
              <a:rPr lang="ru-RU" dirty="0" err="1">
                <a:solidFill>
                  <a:schemeClr val="bg1"/>
                </a:solidFill>
              </a:rPr>
              <a:t>transferFrom</a:t>
            </a:r>
            <a:r>
              <a:rPr lang="ru-RU" dirty="0">
                <a:solidFill>
                  <a:schemeClr val="bg1"/>
                </a:solidFill>
              </a:rPr>
              <a:t>, контракт </a:t>
            </a:r>
            <a:r>
              <a:rPr lang="ru-RU" dirty="0" err="1">
                <a:solidFill>
                  <a:schemeClr val="bg1"/>
                </a:solidFill>
              </a:rPr>
              <a:t>AliceICO</a:t>
            </a:r>
            <a:r>
              <a:rPr lang="ru-RU" dirty="0">
                <a:solidFill>
                  <a:schemeClr val="bg1"/>
                </a:solidFill>
              </a:rPr>
              <a:t> переводит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AliceCoin</a:t>
            </a:r>
            <a:r>
              <a:rPr lang="ru-RU" dirty="0">
                <a:solidFill>
                  <a:schemeClr val="bg1"/>
                </a:solidFill>
              </a:rPr>
              <a:t> от имени Элис (с её предварительного согласия) Бобу в количестве, соответствующем полученному от Боба Эфиру и установленному курсу обмена.</a:t>
            </a:r>
          </a:p>
          <a:p>
            <a:pPr marL="342900" indent="-342900">
              <a:buFont typeface="+mj-lt"/>
              <a:buAutoNum type="arabicPeriod"/>
            </a:pPr>
            <a:r>
              <a:rPr lang="ru-RU" b="1" dirty="0" smtClean="0">
                <a:solidFill>
                  <a:schemeClr val="bg1"/>
                </a:solidFill>
              </a:rPr>
              <a:t>Подтверждение </a:t>
            </a:r>
            <a:r>
              <a:rPr lang="ru-RU" b="1" dirty="0">
                <a:solidFill>
                  <a:schemeClr val="bg1"/>
                </a:solidFill>
              </a:rPr>
              <a:t>транзакции</a:t>
            </a:r>
            <a:r>
              <a:rPr lang="ru-RU" dirty="0">
                <a:solidFill>
                  <a:schemeClr val="bg1"/>
                </a:solidFill>
              </a:rPr>
              <a:t>: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Элис </a:t>
            </a:r>
            <a:r>
              <a:rPr lang="ru-RU" dirty="0">
                <a:solidFill>
                  <a:schemeClr val="bg1"/>
                </a:solidFill>
              </a:rPr>
              <a:t>получает уведомление о транзакции, что </a:t>
            </a:r>
            <a:r>
              <a:rPr lang="ru-RU" dirty="0" err="1">
                <a:solidFill>
                  <a:schemeClr val="bg1"/>
                </a:solidFill>
              </a:rPr>
              <a:t>токены</a:t>
            </a:r>
            <a:r>
              <a:rPr lang="ru-RU" dirty="0">
                <a:solidFill>
                  <a:schemeClr val="bg1"/>
                </a:solidFill>
              </a:rPr>
              <a:t> были переданы Бобу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	Этот </a:t>
            </a:r>
            <a:r>
              <a:rPr lang="ru-RU" dirty="0">
                <a:solidFill>
                  <a:schemeClr val="bg1"/>
                </a:solidFill>
              </a:rPr>
              <a:t>процесс показывает, как в системе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 можно использовать стандартные функции ERC-20 для выполнения ICO (первичного предложения монет) с автоматической обработкой перевода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 в обмен на </a:t>
            </a:r>
            <a:r>
              <a:rPr lang="ru-RU" dirty="0" err="1">
                <a:solidFill>
                  <a:schemeClr val="bg1"/>
                </a:solidFill>
              </a:rPr>
              <a:t>криптовалюту</a:t>
            </a:r>
            <a:r>
              <a:rPr lang="ru-RU" dirty="0">
                <a:solidFill>
                  <a:schemeClr val="bg1"/>
                </a:solidFill>
              </a:rPr>
              <a:t>, при этом обеспечивая необходимую гибкость и контроль над операциями.</a:t>
            </a:r>
          </a:p>
        </p:txBody>
      </p:sp>
    </p:spTree>
    <p:extLst>
      <p:ext uri="{BB962C8B-B14F-4D97-AF65-F5344CB8AC3E}">
        <p14:creationId xmlns:p14="http://schemas.microsoft.com/office/powerpoint/2010/main" val="588849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ERC-20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196752"/>
            <a:ext cx="75608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C</a:t>
            </a:r>
            <a:r>
              <a:rPr lang="ru-RU" dirty="0" err="1" smtClean="0">
                <a:solidFill>
                  <a:schemeClr val="bg1"/>
                </a:solidFill>
              </a:rPr>
              <a:t>оздаете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личный кабинет на yii2+node.js</a:t>
            </a:r>
          </a:p>
          <a:p>
            <a:r>
              <a:rPr lang="ru-RU" dirty="0">
                <a:solidFill>
                  <a:schemeClr val="bg1"/>
                </a:solidFill>
              </a:rPr>
              <a:t>подключаете денежный </a:t>
            </a:r>
            <a:r>
              <a:rPr lang="ru-RU" dirty="0" err="1">
                <a:solidFill>
                  <a:schemeClr val="bg1"/>
                </a:solidFill>
              </a:rPr>
              <a:t>агрегатор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en-US" dirty="0" smtClean="0">
                <a:solidFill>
                  <a:schemeClr val="bg1"/>
                </a:solidFill>
              </a:rPr>
              <a:t>, </a:t>
            </a:r>
            <a:r>
              <a:rPr lang="ru-RU" dirty="0" smtClean="0">
                <a:solidFill>
                  <a:schemeClr val="bg1"/>
                </a:solidFill>
              </a:rPr>
              <a:t>принимайте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наличные.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потом делайте проводки </a:t>
            </a:r>
            <a:r>
              <a:rPr lang="ru-RU" dirty="0" smtClean="0">
                <a:solidFill>
                  <a:schemeClr val="bg1"/>
                </a:solidFill>
              </a:rPr>
              <a:t>на </a:t>
            </a:r>
            <a:r>
              <a:rPr lang="ru-RU" dirty="0">
                <a:solidFill>
                  <a:schemeClr val="bg1"/>
                </a:solidFill>
              </a:rPr>
              <a:t>указанный в </a:t>
            </a:r>
            <a:r>
              <a:rPr lang="ru-RU" dirty="0" err="1">
                <a:solidFill>
                  <a:schemeClr val="bg1"/>
                </a:solidFill>
              </a:rPr>
              <a:t>лк</a:t>
            </a:r>
            <a:r>
              <a:rPr lang="ru-RU" dirty="0">
                <a:solidFill>
                  <a:schemeClr val="bg1"/>
                </a:solidFill>
              </a:rPr>
              <a:t> пользователем кошелек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824" y="2564904"/>
            <a:ext cx="8029685" cy="689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898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NFT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196752"/>
            <a:ext cx="7560840" cy="4619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smtClean="0"/>
              <a:t>1. </a:t>
            </a:r>
            <a:r>
              <a:rPr lang="ru-RU" dirty="0" smtClean="0"/>
              <a:t>Нужно </a:t>
            </a:r>
            <a:r>
              <a:rPr lang="ru-RU" dirty="0"/>
              <a:t>зарегистрировать аккаунт на </a:t>
            </a:r>
            <a:r>
              <a:rPr lang="ru-RU" dirty="0" err="1"/>
              <a:t>маркетплейсе</a:t>
            </a:r>
            <a:r>
              <a:rPr lang="ru-RU" dirty="0"/>
              <a:t> – площадке для купли-продажи NFT. Например, </a:t>
            </a:r>
            <a:r>
              <a:rPr lang="ru-RU" dirty="0" err="1"/>
              <a:t>OpenSea</a:t>
            </a:r>
            <a:r>
              <a:rPr lang="ru-RU" dirty="0"/>
              <a:t>, </a:t>
            </a:r>
            <a:r>
              <a:rPr lang="ru-RU" dirty="0" err="1"/>
              <a:t>Foundation</a:t>
            </a:r>
            <a:r>
              <a:rPr lang="ru-RU" dirty="0"/>
              <a:t>, </a:t>
            </a:r>
            <a:r>
              <a:rPr lang="ru-RU" dirty="0" err="1"/>
              <a:t>SuperRare</a:t>
            </a:r>
            <a:r>
              <a:rPr lang="ru-RU" dirty="0"/>
              <a:t>, </a:t>
            </a:r>
            <a:r>
              <a:rPr lang="ru-RU" dirty="0" err="1"/>
              <a:t>Rarible</a:t>
            </a:r>
            <a:r>
              <a:rPr lang="ru-RU" dirty="0"/>
              <a:t>, </a:t>
            </a:r>
            <a:r>
              <a:rPr lang="ru-RU" dirty="0" err="1"/>
              <a:t>Niftygateway</a:t>
            </a:r>
            <a:r>
              <a:rPr lang="ru-RU" dirty="0"/>
              <a:t> или других.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2. </a:t>
            </a:r>
            <a:r>
              <a:rPr lang="ru-RU" dirty="0" smtClean="0"/>
              <a:t>Создать </a:t>
            </a:r>
            <a:r>
              <a:rPr lang="ru-RU" dirty="0" err="1"/>
              <a:t>криптокошелек</a:t>
            </a:r>
            <a:r>
              <a:rPr lang="ru-RU" dirty="0"/>
              <a:t> и приобрести </a:t>
            </a:r>
            <a:r>
              <a:rPr lang="ru-RU" dirty="0" err="1"/>
              <a:t>криптовалюту</a:t>
            </a:r>
            <a:r>
              <a:rPr lang="ru-RU" dirty="0"/>
              <a:t>, которую принимает площадка, чтобы оплатить комиссию (</a:t>
            </a:r>
            <a:r>
              <a:rPr lang="ru-RU" dirty="0" err="1"/>
              <a:t>gas</a:t>
            </a:r>
            <a:r>
              <a:rPr lang="ru-RU" dirty="0"/>
              <a:t>) за право размещать (</a:t>
            </a:r>
            <a:r>
              <a:rPr lang="ru-RU" dirty="0" err="1"/>
              <a:t>минтить</a:t>
            </a:r>
            <a:r>
              <a:rPr lang="ru-RU" dirty="0"/>
              <a:t>) свой невзаимозаменяемый </a:t>
            </a:r>
            <a:r>
              <a:rPr lang="ru-RU" dirty="0" err="1"/>
              <a:t>токен</a:t>
            </a:r>
            <a:r>
              <a:rPr lang="ru-RU" dirty="0"/>
              <a:t> в </a:t>
            </a:r>
            <a:r>
              <a:rPr lang="ru-RU" dirty="0" err="1"/>
              <a:t>блокчейн</a:t>
            </a:r>
            <a:r>
              <a:rPr lang="ru-RU" dirty="0"/>
              <a:t> платформе (в среднем от 2,5 до 15% стоимости NFT). На некоторых площадках публиковать объекты можно бесплатно, но тогда при транзакции взимается процент с продажи.</a:t>
            </a:r>
          </a:p>
          <a:p>
            <a:pPr>
              <a:lnSpc>
                <a:spcPct val="150000"/>
              </a:lnSpc>
            </a:pPr>
            <a:r>
              <a:rPr lang="en-US" dirty="0" smtClean="0"/>
              <a:t>3. </a:t>
            </a:r>
            <a:r>
              <a:rPr lang="ru-RU" dirty="0" smtClean="0"/>
              <a:t>Создать </a:t>
            </a:r>
            <a:r>
              <a:rPr lang="ru-RU" dirty="0"/>
              <a:t>объект, загрузить и добавить его описание. После нажатия кнопки «Создать» списывается оплата, и </a:t>
            </a:r>
            <a:r>
              <a:rPr lang="ru-RU" dirty="0" err="1"/>
              <a:t>токен</a:t>
            </a:r>
            <a:r>
              <a:rPr lang="ru-RU" dirty="0"/>
              <a:t> выставляется на аукцион.</a:t>
            </a:r>
          </a:p>
        </p:txBody>
      </p:sp>
    </p:spTree>
    <p:extLst>
      <p:ext uri="{BB962C8B-B14F-4D97-AF65-F5344CB8AC3E}">
        <p14:creationId xmlns:p14="http://schemas.microsoft.com/office/powerpoint/2010/main" val="544754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Solidity </a:t>
            </a:r>
            <a:r>
              <a:rPr lang="en-US" dirty="0" err="1">
                <a:solidFill>
                  <a:schemeClr val="bg1"/>
                </a:solidFill>
              </a:rPr>
              <a:t>SafeMath</a:t>
            </a:r>
            <a:endParaRPr lang="en-US" dirty="0">
              <a:solidFill>
                <a:schemeClr val="bg1"/>
              </a:solidFill>
            </a:endParaRPr>
          </a:p>
          <a:p>
            <a:pPr algn="ctr"/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67544" y="1268760"/>
            <a:ext cx="820891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bg1"/>
                </a:solidFill>
              </a:rPr>
              <a:t>SafeMath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— это </a:t>
            </a:r>
            <a:r>
              <a:rPr lang="ru-RU" dirty="0" smtClean="0">
                <a:solidFill>
                  <a:schemeClr val="bg1"/>
                </a:solidFill>
              </a:rPr>
              <a:t>библиотека</a:t>
            </a:r>
            <a:r>
              <a:rPr lang="ru-RU" dirty="0">
                <a:solidFill>
                  <a:schemeClr val="bg1"/>
                </a:solidFill>
              </a:rPr>
              <a:t>, предназначенная для борьбы с </a:t>
            </a:r>
            <a:r>
              <a:rPr lang="ru-RU" dirty="0" smtClean="0">
                <a:solidFill>
                  <a:schemeClr val="bg1"/>
                </a:solidFill>
              </a:rPr>
              <a:t>атаками </a:t>
            </a:r>
            <a:r>
              <a:rPr lang="ru-RU" dirty="0">
                <a:solidFill>
                  <a:schemeClr val="bg1"/>
                </a:solidFill>
              </a:rPr>
              <a:t>целочисленного переполнения.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Атака целочисленного переполнения. Путем передачи параметров, которые будут принимать соответствующие целые числа выше их максимальных значений, хакер вынуждает контракт использовать неверные числовые значения.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С помощью </a:t>
            </a:r>
            <a:r>
              <a:rPr lang="ru-RU" dirty="0" err="1">
                <a:solidFill>
                  <a:schemeClr val="bg1"/>
                </a:solidFill>
              </a:rPr>
              <a:t>SafeMath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проверяет </a:t>
            </a:r>
            <a:r>
              <a:rPr lang="ru-RU" dirty="0">
                <a:solidFill>
                  <a:schemeClr val="bg1"/>
                </a:solidFill>
              </a:rPr>
              <a:t>контракт на переполнение перед выполнением арифметического действия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en-US" dirty="0"/>
          </a:p>
          <a:p>
            <a:r>
              <a:rPr lang="en-US" dirty="0">
                <a:solidFill>
                  <a:schemeClr val="bg1"/>
                </a:solidFill>
                <a:hlinkClick r:id="rId4"/>
              </a:rPr>
              <a:t>https://</a:t>
            </a:r>
            <a:r>
              <a:rPr lang="en-US" dirty="0" smtClean="0">
                <a:solidFill>
                  <a:schemeClr val="bg1"/>
                </a:solidFill>
                <a:hlinkClick r:id="rId4"/>
              </a:rPr>
              <a:t>github.com/OpenZeppelin/openzeppelin-contracts/tree/master/contracts</a:t>
            </a:r>
            <a:endParaRPr lang="en-US" dirty="0" smtClean="0">
              <a:solidFill>
                <a:schemeClr val="bg1"/>
              </a:solidFill>
            </a:endParaRPr>
          </a:p>
          <a:p>
            <a:endParaRPr lang="ru-RU" dirty="0"/>
          </a:p>
          <a:p>
            <a:endParaRPr lang="ru-RU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70799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Оракулы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827584" y="1196752"/>
            <a:ext cx="756084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ru-RU" b="1" dirty="0" smtClean="0"/>
              <a:t>Функции</a:t>
            </a:r>
            <a:r>
              <a:rPr lang="ru-RU" dirty="0" smtClean="0"/>
              <a:t>: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dirty="0" smtClean="0"/>
              <a:t>Собирать данные извне </a:t>
            </a:r>
            <a:r>
              <a:rPr lang="ru-RU" dirty="0" err="1" smtClean="0"/>
              <a:t>блокчейна</a:t>
            </a:r>
            <a:endParaRPr lang="ru-RU" dirty="0" smtClean="0"/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dirty="0" smtClean="0"/>
              <a:t>Передавать сообщения в </a:t>
            </a:r>
            <a:r>
              <a:rPr lang="ru-RU" dirty="0" err="1" smtClean="0"/>
              <a:t>блокчейн</a:t>
            </a:r>
            <a:r>
              <a:rPr lang="ru-RU" dirty="0" smtClean="0"/>
              <a:t> с помощью подписанных сообщений</a:t>
            </a: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ru-RU" dirty="0" smtClean="0"/>
              <a:t>Делать данные доступными за счет размещения их в хранилище смарт-контракта.</a:t>
            </a:r>
          </a:p>
          <a:p>
            <a:pPr>
              <a:lnSpc>
                <a:spcPct val="150000"/>
              </a:lnSpc>
            </a:pPr>
            <a:r>
              <a:rPr lang="ru-RU" b="1" dirty="0" smtClean="0"/>
              <a:t>Принципы работы</a:t>
            </a:r>
            <a:r>
              <a:rPr lang="ru-RU" dirty="0" smtClean="0"/>
              <a:t>: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«Запрос-ответ»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«издатель-подписчик»</a:t>
            </a:r>
          </a:p>
          <a:p>
            <a:pPr>
              <a:lnSpc>
                <a:spcPct val="150000"/>
              </a:lnSpc>
            </a:pPr>
            <a:r>
              <a:rPr lang="ru-RU" dirty="0" smtClean="0"/>
              <a:t>«немедленное(вопрос) – чтение»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064059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Индустрия 4.0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412776"/>
            <a:ext cx="6219825" cy="168592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21" y="3593465"/>
            <a:ext cx="3867150" cy="16573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3593465"/>
            <a:ext cx="302433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FF0000"/>
                </a:solidFill>
              </a:rPr>
              <a:t>роботизация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Датчики</a:t>
            </a:r>
            <a:r>
              <a:rPr lang="ru-RU" dirty="0" smtClean="0"/>
              <a:t> </a:t>
            </a:r>
            <a:r>
              <a:rPr lang="en-US" dirty="0" smtClean="0"/>
              <a:t>(</a:t>
            </a:r>
            <a:r>
              <a:rPr lang="ru-RU" dirty="0" smtClean="0"/>
              <a:t>собирать данные объективного контроля и передавать на обработку)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ИИ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Дополненная реальность</a:t>
            </a:r>
          </a:p>
          <a:p>
            <a:r>
              <a:rPr lang="ru-RU" dirty="0" smtClean="0">
                <a:solidFill>
                  <a:srgbClr val="FF0000"/>
                </a:solidFill>
              </a:rPr>
              <a:t>Цифровой двойник</a:t>
            </a:r>
            <a:endParaRPr lang="ru-RU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27584" y="5445224"/>
            <a:ext cx="38523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 smtClean="0">
                <a:solidFill>
                  <a:srgbClr val="FF0000"/>
                </a:solidFill>
              </a:rPr>
              <a:t>Индустрия 4.0 даст новые модели производства,</a:t>
            </a:r>
          </a:p>
          <a:p>
            <a:r>
              <a:rPr lang="ru-RU" sz="1400" dirty="0" smtClean="0">
                <a:solidFill>
                  <a:srgbClr val="FF0000"/>
                </a:solidFill>
              </a:rPr>
              <a:t>Распределенная энергетика,</a:t>
            </a:r>
          </a:p>
          <a:p>
            <a:r>
              <a:rPr lang="ru-RU" sz="1400" dirty="0" smtClean="0">
                <a:solidFill>
                  <a:srgbClr val="FF0000"/>
                </a:solidFill>
              </a:rPr>
              <a:t>Отказ от посредников</a:t>
            </a:r>
            <a:endParaRPr lang="ru-RU" sz="1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349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Лавинообразная маршрутизация 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95536" y="1484784"/>
            <a:ext cx="828092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Транзакция </a:t>
            </a:r>
            <a:r>
              <a:rPr lang="ru-RU" dirty="0">
                <a:solidFill>
                  <a:schemeClr val="bg1"/>
                </a:solidFill>
              </a:rPr>
              <a:t>проверяется и передаётся всем остальным </a:t>
            </a:r>
            <a:r>
              <a:rPr lang="ru-RU" dirty="0" err="1">
                <a:solidFill>
                  <a:schemeClr val="bg1"/>
                </a:solidFill>
              </a:rPr>
              <a:t>нодам</a:t>
            </a:r>
            <a:r>
              <a:rPr lang="ru-RU" dirty="0">
                <a:solidFill>
                  <a:schemeClr val="bg1"/>
                </a:solidFill>
              </a:rPr>
              <a:t> которые напрямую подключены к исходной.  </a:t>
            </a:r>
            <a:endParaRPr lang="ru-RU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Каждая </a:t>
            </a:r>
            <a:r>
              <a:rPr lang="ru-RU" dirty="0" err="1">
                <a:solidFill>
                  <a:schemeClr val="bg1"/>
                </a:solidFill>
              </a:rPr>
              <a:t>нода</a:t>
            </a:r>
            <a:r>
              <a:rPr lang="ru-RU" dirty="0">
                <a:solidFill>
                  <a:schemeClr val="bg1"/>
                </a:solidFill>
              </a:rPr>
              <a:t> в среднем соединена с 13 другими </a:t>
            </a:r>
            <a:r>
              <a:rPr lang="ru-RU" dirty="0" err="1" smtClean="0">
                <a:solidFill>
                  <a:schemeClr val="bg1"/>
                </a:solidFill>
              </a:rPr>
              <a:t>нодами</a:t>
            </a:r>
            <a:r>
              <a:rPr lang="ru-RU" dirty="0" smtClean="0">
                <a:solidFill>
                  <a:schemeClr val="bg1"/>
                </a:solidFill>
              </a:rPr>
              <a:t>, </a:t>
            </a:r>
            <a:r>
              <a:rPr lang="ru-RU" dirty="0">
                <a:solidFill>
                  <a:schemeClr val="bg1"/>
                </a:solidFill>
              </a:rPr>
              <a:t>которые называются её соседями.  </a:t>
            </a:r>
            <a:endParaRPr lang="ru-RU" dirty="0" smtClean="0">
              <a:solidFill>
                <a:schemeClr val="bg1"/>
              </a:solidFill>
            </a:endParaRPr>
          </a:p>
          <a:p>
            <a:pPr marL="342900" indent="-342900"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Каждая </a:t>
            </a:r>
            <a:r>
              <a:rPr lang="ru-RU" dirty="0">
                <a:solidFill>
                  <a:schemeClr val="bg1"/>
                </a:solidFill>
              </a:rPr>
              <a:t>соседняя </a:t>
            </a:r>
            <a:r>
              <a:rPr lang="ru-RU" dirty="0" err="1">
                <a:solidFill>
                  <a:schemeClr val="bg1"/>
                </a:solidFill>
              </a:rPr>
              <a:t>нода</a:t>
            </a:r>
            <a:r>
              <a:rPr lang="ru-RU" dirty="0">
                <a:solidFill>
                  <a:schemeClr val="bg1"/>
                </a:solidFill>
              </a:rPr>
              <a:t> проверяет транзакцию сразу после её получения.  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Если </a:t>
            </a:r>
            <a:r>
              <a:rPr lang="ru-RU" dirty="0">
                <a:solidFill>
                  <a:schemeClr val="bg1"/>
                </a:solidFill>
              </a:rPr>
              <a:t>все согласятся с </a:t>
            </a:r>
            <a:r>
              <a:rPr lang="ru-RU" dirty="0" smtClean="0">
                <a:solidFill>
                  <a:schemeClr val="bg1"/>
                </a:solidFill>
              </a:rPr>
              <a:t>тем, </a:t>
            </a:r>
            <a:r>
              <a:rPr lang="ru-RU" dirty="0">
                <a:solidFill>
                  <a:schemeClr val="bg1"/>
                </a:solidFill>
              </a:rPr>
              <a:t>что транзакция подлинная она сохраняет её копию себя и передаёт её собственным соседям.  </a:t>
            </a: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4.   В </a:t>
            </a:r>
            <a:r>
              <a:rPr lang="ru-RU" dirty="0">
                <a:solidFill>
                  <a:schemeClr val="bg1"/>
                </a:solidFill>
              </a:rPr>
              <a:t>итоге транзакция по сети от исходной ноты </a:t>
            </a:r>
            <a:r>
              <a:rPr lang="ru-RU" dirty="0" smtClean="0">
                <a:solidFill>
                  <a:schemeClr val="bg1"/>
                </a:solidFill>
              </a:rPr>
              <a:t>пока </a:t>
            </a:r>
            <a:r>
              <a:rPr lang="ru-RU" dirty="0">
                <a:solidFill>
                  <a:schemeClr val="bg1"/>
                </a:solidFill>
              </a:rPr>
              <a:t>все </a:t>
            </a:r>
            <a:r>
              <a:rPr lang="ru-RU" dirty="0" err="1">
                <a:solidFill>
                  <a:schemeClr val="bg1"/>
                </a:solidFill>
              </a:rPr>
              <a:t>ноды</a:t>
            </a:r>
            <a:r>
              <a:rPr lang="ru-RU" dirty="0">
                <a:solidFill>
                  <a:schemeClr val="bg1"/>
                </a:solidFill>
              </a:rPr>
              <a:t> в сети не получат </a:t>
            </a:r>
            <a:r>
              <a:rPr lang="ru-RU" dirty="0" smtClean="0">
                <a:solidFill>
                  <a:schemeClr val="bg1"/>
                </a:solidFill>
              </a:rPr>
              <a:t>  </a:t>
            </a:r>
            <a:br>
              <a:rPr lang="ru-RU" dirty="0" smtClean="0">
                <a:solidFill>
                  <a:schemeClr val="bg1"/>
                </a:solidFill>
              </a:rPr>
            </a:br>
            <a:r>
              <a:rPr lang="ru-RU" dirty="0" smtClean="0">
                <a:solidFill>
                  <a:schemeClr val="bg1"/>
                </a:solidFill>
              </a:rPr>
              <a:t>      её </a:t>
            </a:r>
            <a:r>
              <a:rPr lang="ru-RU" dirty="0">
                <a:solidFill>
                  <a:schemeClr val="bg1"/>
                </a:solidFill>
              </a:rPr>
              <a:t>копию.  </a:t>
            </a:r>
            <a:r>
              <a:rPr lang="ru-RU" dirty="0" smtClean="0">
                <a:solidFill>
                  <a:schemeClr val="bg1"/>
                </a:solidFill>
              </a:rPr>
              <a:t>Ни одна из </a:t>
            </a:r>
            <a:r>
              <a:rPr lang="ru-RU" dirty="0" err="1" smtClean="0">
                <a:solidFill>
                  <a:schemeClr val="bg1"/>
                </a:solidFill>
              </a:rPr>
              <a:t>нод</a:t>
            </a:r>
            <a:r>
              <a:rPr lang="ru-RU" dirty="0" smtClean="0">
                <a:solidFill>
                  <a:schemeClr val="bg1"/>
                </a:solidFill>
              </a:rPr>
              <a:t> не знает откуда появилась транзакция изначально.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67320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Концепция «Цифровой двойник»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318" y="1412776"/>
            <a:ext cx="8500673" cy="39634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87624" y="5532449"/>
            <a:ext cx="76328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Цифровой паспорт изделия входят и исторические данные так и актуальные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4014777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Архитектура децентрализованной </a:t>
            </a:r>
            <a:r>
              <a:rPr lang="en-US" dirty="0" smtClean="0">
                <a:solidFill>
                  <a:srgbClr val="FF0000"/>
                </a:solidFill>
              </a:rPr>
              <a:t>PLM </a:t>
            </a:r>
            <a:r>
              <a:rPr lang="ru-RU" dirty="0" smtClean="0">
                <a:solidFill>
                  <a:srgbClr val="FF0000"/>
                </a:solidFill>
              </a:rPr>
              <a:t>системы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7921869" cy="4680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193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HYPERLEDGER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412776"/>
            <a:ext cx="7596336" cy="336111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99592" y="5157192"/>
            <a:ext cx="72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>
                <a:solidFill>
                  <a:srgbClr val="0070C0"/>
                </a:solidFill>
              </a:rPr>
              <a:t>Подход с открытым исходным кодом. Сообщество разработчиков ПО которые строит </a:t>
            </a:r>
            <a:r>
              <a:rPr lang="ru-RU" sz="1600" dirty="0" err="1" smtClean="0">
                <a:solidFill>
                  <a:srgbClr val="0070C0"/>
                </a:solidFill>
              </a:rPr>
              <a:t>фреймворки</a:t>
            </a:r>
            <a:r>
              <a:rPr lang="ru-RU" sz="1600" dirty="0" smtClean="0">
                <a:solidFill>
                  <a:srgbClr val="0070C0"/>
                </a:solidFill>
              </a:rPr>
              <a:t> на основе </a:t>
            </a:r>
            <a:r>
              <a:rPr lang="ru-RU" sz="1600" dirty="0" err="1" smtClean="0">
                <a:solidFill>
                  <a:srgbClr val="0070C0"/>
                </a:solidFill>
              </a:rPr>
              <a:t>блокчейна</a:t>
            </a:r>
            <a:r>
              <a:rPr lang="ru-RU" sz="1600" dirty="0" smtClean="0">
                <a:solidFill>
                  <a:srgbClr val="0070C0"/>
                </a:solidFill>
              </a:rPr>
              <a:t>.</a:t>
            </a:r>
          </a:p>
          <a:p>
            <a:r>
              <a:rPr lang="ru-RU" sz="1600" dirty="0" smtClean="0">
                <a:solidFill>
                  <a:srgbClr val="0070C0"/>
                </a:solidFill>
              </a:rPr>
              <a:t>2016 г. был запущен</a:t>
            </a:r>
            <a:endParaRPr lang="ru-RU" sz="1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7344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HYPERLEDGER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124744"/>
            <a:ext cx="6458297" cy="412656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403648" y="5251304"/>
            <a:ext cx="6458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Composer – </a:t>
            </a:r>
            <a:r>
              <a:rPr lang="ru-RU" dirty="0" smtClean="0"/>
              <a:t>основан на </a:t>
            </a:r>
            <a:r>
              <a:rPr lang="en-US" dirty="0" err="1" smtClean="0"/>
              <a:t>Javascript</a:t>
            </a:r>
            <a:r>
              <a:rPr lang="en-US" dirty="0" smtClean="0"/>
              <a:t>.</a:t>
            </a:r>
            <a:r>
              <a:rPr lang="ru-RU" dirty="0" smtClean="0"/>
              <a:t> </a:t>
            </a:r>
            <a:r>
              <a:rPr lang="en-US" dirty="0" smtClean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2766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в бизнес среде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052736"/>
            <a:ext cx="8178620" cy="399888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5576" y="5373216"/>
            <a:ext cx="7200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 smtClean="0"/>
              <a:t>У всех участников бизнес-сети есть своя копия распределенной книги</a:t>
            </a:r>
          </a:p>
          <a:p>
            <a:r>
              <a:rPr lang="ru-RU" sz="1600" dirty="0" smtClean="0"/>
              <a:t>Есть сервисы конфиденциальности, кто может иметь доступ к информации</a:t>
            </a:r>
          </a:p>
          <a:p>
            <a:r>
              <a:rPr lang="ru-RU" sz="1600" dirty="0" smtClean="0"/>
              <a:t>Сервисы поддержания свойства неизменности цепочки блока. Реестр является общим, но участники сети нуждаются в конфиденциальности </a:t>
            </a:r>
            <a:endParaRPr lang="ru-RU" sz="1600" dirty="0"/>
          </a:p>
        </p:txBody>
      </p:sp>
    </p:spTree>
    <p:extLst>
      <p:ext uri="{BB962C8B-B14F-4D97-AF65-F5344CB8AC3E}">
        <p14:creationId xmlns:p14="http://schemas.microsoft.com/office/powerpoint/2010/main" val="2359249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Барьеры и решения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5819775" cy="273367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100412" y="4641215"/>
            <a:ext cx="2967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rgbClr val="00B0F0"/>
                </a:solidFill>
              </a:rPr>
              <a:t>Распределенная парадигма</a:t>
            </a:r>
            <a:endParaRPr lang="ru-RU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00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Выгоды от внедрения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340768"/>
            <a:ext cx="8388424" cy="348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4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проекты в электроэнергетике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7240" y="1340768"/>
            <a:ext cx="6269136" cy="4668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10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Типология </a:t>
            </a:r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проектов 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в электроэнергетике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1340768"/>
            <a:ext cx="6858917" cy="413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978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Что интересно инвесторам в </a:t>
            </a:r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проектах 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в электроэнергетике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484784"/>
            <a:ext cx="5966246" cy="4594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041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События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1985" y="918012"/>
            <a:ext cx="828092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События в </a:t>
            </a:r>
            <a:r>
              <a:rPr lang="ru-RU" dirty="0" err="1">
                <a:solidFill>
                  <a:schemeClr val="bg1"/>
                </a:solidFill>
              </a:rPr>
              <a:t>Ethereum</a:t>
            </a:r>
            <a:r>
              <a:rPr lang="ru-RU" dirty="0">
                <a:solidFill>
                  <a:schemeClr val="bg1"/>
                </a:solidFill>
              </a:rPr>
              <a:t> — это важный компонент смарт-контрактов, используемый для уведомления внешних слушателей о том, что произошли определенные действия в </a:t>
            </a:r>
            <a:r>
              <a:rPr lang="ru-RU" dirty="0" err="1">
                <a:solidFill>
                  <a:schemeClr val="bg1"/>
                </a:solidFill>
              </a:rPr>
              <a:t>блокчейне</a:t>
            </a:r>
            <a:r>
              <a:rPr lang="ru-RU" dirty="0">
                <a:solidFill>
                  <a:schemeClr val="bg1"/>
                </a:solidFill>
              </a:rPr>
              <a:t>. События обеспечивают способ для смарт-контрактов взаимодействовать с внешним миром и приложениями на основе </a:t>
            </a:r>
            <a:r>
              <a:rPr lang="ru-RU" dirty="0" err="1">
                <a:solidFill>
                  <a:schemeClr val="bg1"/>
                </a:solidFill>
              </a:rPr>
              <a:t>блокчейна</a:t>
            </a:r>
            <a:r>
              <a:rPr lang="ru-RU" dirty="0">
                <a:solidFill>
                  <a:schemeClr val="bg1"/>
                </a:solidFill>
              </a:rPr>
              <a:t>. Они эффективны, потому что хранение данных в </a:t>
            </a:r>
            <a:r>
              <a:rPr lang="ru-RU" dirty="0" err="1">
                <a:solidFill>
                  <a:schemeClr val="bg1"/>
                </a:solidFill>
              </a:rPr>
              <a:t>блокчейне</a:t>
            </a:r>
            <a:r>
              <a:rPr lang="ru-RU" dirty="0">
                <a:solidFill>
                  <a:schemeClr val="bg1"/>
                </a:solidFill>
              </a:rPr>
              <a:t> может быть дорогостоящим, а события предоставляют легковесный механизм для передачи информации.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pPr algn="ctr"/>
            <a:r>
              <a:rPr lang="ru-RU" dirty="0">
                <a:solidFill>
                  <a:schemeClr val="bg1"/>
                </a:solidFill>
              </a:rPr>
              <a:t>Зачем нужны события: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1. Уведомление </a:t>
            </a:r>
            <a:r>
              <a:rPr lang="ru-RU" dirty="0">
                <a:solidFill>
                  <a:schemeClr val="bg1"/>
                </a:solidFill>
              </a:rPr>
              <a:t>о изменениях состояния: События могут уведомлять приложения о важных изменениях состояния в смарт-контракте, таких как перевод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r>
              <a:rPr lang="ru-RU" dirty="0">
                <a:solidFill>
                  <a:schemeClr val="bg1"/>
                </a:solidFill>
              </a:rPr>
              <a:t>, изменение прав владения и т.д.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2. Снижение </a:t>
            </a:r>
            <a:r>
              <a:rPr lang="ru-RU" dirty="0">
                <a:solidFill>
                  <a:schemeClr val="bg1"/>
                </a:solidFill>
              </a:rPr>
              <a:t>затрат: </a:t>
            </a:r>
            <a:r>
              <a:rPr lang="ru-RU" dirty="0" err="1">
                <a:solidFill>
                  <a:schemeClr val="bg1"/>
                </a:solidFill>
              </a:rPr>
              <a:t>Логирование</a:t>
            </a:r>
            <a:r>
              <a:rPr lang="ru-RU" dirty="0">
                <a:solidFill>
                  <a:schemeClr val="bg1"/>
                </a:solidFill>
              </a:rPr>
              <a:t> событий стоит меньше газа, чем хранение данных напрямую в состоянии смарт-контракта.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3. Внешний </a:t>
            </a:r>
            <a:r>
              <a:rPr lang="ru-RU" dirty="0">
                <a:solidFill>
                  <a:schemeClr val="bg1"/>
                </a:solidFill>
              </a:rPr>
              <a:t>интерфейс и интеграция: События позволяют внешним приложениям реагировать на действия внутри </a:t>
            </a:r>
            <a:r>
              <a:rPr lang="ru-RU" dirty="0" err="1">
                <a:solidFill>
                  <a:schemeClr val="bg1"/>
                </a:solidFill>
              </a:rPr>
              <a:t>блокчейна</a:t>
            </a:r>
            <a:r>
              <a:rPr lang="ru-RU" dirty="0">
                <a:solidFill>
                  <a:schemeClr val="bg1"/>
                </a:solidFill>
              </a:rPr>
              <a:t>, тем самым облегчая интеграцию </a:t>
            </a:r>
            <a:r>
              <a:rPr lang="ru-RU" dirty="0" err="1">
                <a:solidFill>
                  <a:schemeClr val="bg1"/>
                </a:solidFill>
              </a:rPr>
              <a:t>блокчейн</a:t>
            </a:r>
            <a:r>
              <a:rPr lang="ru-RU" dirty="0">
                <a:solidFill>
                  <a:schemeClr val="bg1"/>
                </a:solidFill>
              </a:rPr>
              <a:t>-функциональности с традиционными приложениями.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4. Индексация </a:t>
            </a:r>
            <a:r>
              <a:rPr lang="ru-RU" dirty="0">
                <a:solidFill>
                  <a:schemeClr val="bg1"/>
                </a:solidFill>
              </a:rPr>
              <a:t>и поиск: События </a:t>
            </a:r>
            <a:r>
              <a:rPr lang="ru-RU" dirty="0" err="1">
                <a:solidFill>
                  <a:schemeClr val="bg1"/>
                </a:solidFill>
              </a:rPr>
              <a:t>логируются</a:t>
            </a:r>
            <a:r>
              <a:rPr lang="ru-RU" dirty="0">
                <a:solidFill>
                  <a:schemeClr val="bg1"/>
                </a:solidFill>
              </a:rPr>
              <a:t> в </a:t>
            </a:r>
            <a:r>
              <a:rPr lang="ru-RU" dirty="0" err="1">
                <a:solidFill>
                  <a:schemeClr val="bg1"/>
                </a:solidFill>
              </a:rPr>
              <a:t>блокчейне</a:t>
            </a:r>
            <a:r>
              <a:rPr lang="ru-RU" dirty="0">
                <a:solidFill>
                  <a:schemeClr val="bg1"/>
                </a:solidFill>
              </a:rPr>
              <a:t> таким образом, что их легко фильтровать и отслеживать, что делает их полезными для создания истории транзакций и их аудита.</a:t>
            </a:r>
          </a:p>
        </p:txBody>
      </p:sp>
    </p:spTree>
    <p:extLst>
      <p:ext uri="{BB962C8B-B14F-4D97-AF65-F5344CB8AC3E}">
        <p14:creationId xmlns:p14="http://schemas.microsoft.com/office/powerpoint/2010/main" val="3222838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Что интересно инвесторам в </a:t>
            </a:r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проектах </a:t>
            </a:r>
            <a:br>
              <a:rPr lang="ru-RU" dirty="0" smtClean="0">
                <a:solidFill>
                  <a:srgbClr val="FF0000"/>
                </a:solidFill>
              </a:rPr>
            </a:br>
            <a:r>
              <a:rPr lang="ru-RU" dirty="0" smtClean="0">
                <a:solidFill>
                  <a:srgbClr val="FF0000"/>
                </a:solidFill>
              </a:rPr>
              <a:t>в электроэнергетике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340768"/>
            <a:ext cx="5170396" cy="472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106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Барьеры </a:t>
            </a:r>
            <a:r>
              <a:rPr lang="ru-RU" dirty="0" err="1" smtClean="0">
                <a:solidFill>
                  <a:srgbClr val="FF0000"/>
                </a:solidFill>
              </a:rPr>
              <a:t>блокчейн</a:t>
            </a:r>
            <a:r>
              <a:rPr lang="ru-RU" dirty="0" smtClean="0">
                <a:solidFill>
                  <a:srgbClr val="FF0000"/>
                </a:solidFill>
              </a:rPr>
              <a:t> проектов</a:t>
            </a:r>
            <a:br>
              <a:rPr lang="ru-RU" dirty="0" smtClean="0">
                <a:solidFill>
                  <a:srgbClr val="FF0000"/>
                </a:solidFill>
              </a:rPr>
            </a:b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412776"/>
            <a:ext cx="6441238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1092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Комплексные решения для энергетических компаний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30" y="1224595"/>
            <a:ext cx="8788658" cy="4796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899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Химическая отрасль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268760"/>
            <a:ext cx="8366951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66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Химическая отрасль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39" y="1196752"/>
            <a:ext cx="8635049" cy="410445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07096" y="5578521"/>
            <a:ext cx="8136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Смарт контракт взаимодействует с ИС банка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75638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124744"/>
            <a:ext cx="7652915" cy="3589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66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8624670" cy="5052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22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052736"/>
            <a:ext cx="4733925" cy="5286375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1329" y="1045734"/>
            <a:ext cx="4130722" cy="3698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72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6419" y="1124744"/>
            <a:ext cx="446722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63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8555111" cy="403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2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События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071802"/>
            <a:ext cx="756084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pragma solidity ^0.8.0;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contract Token {</a:t>
            </a:r>
          </a:p>
          <a:p>
            <a:r>
              <a:rPr lang="en-US" dirty="0">
                <a:solidFill>
                  <a:schemeClr val="bg1"/>
                </a:solidFill>
              </a:rPr>
              <a:t>    mapping(address =&gt; uint256) public </a:t>
            </a:r>
            <a:r>
              <a:rPr lang="en-US" dirty="0" err="1">
                <a:solidFill>
                  <a:schemeClr val="bg1"/>
                </a:solidFill>
              </a:rPr>
              <a:t>balanceOf</a:t>
            </a:r>
            <a:r>
              <a:rPr lang="en-US" dirty="0">
                <a:solidFill>
                  <a:schemeClr val="bg1"/>
                </a:solidFill>
              </a:rPr>
              <a:t>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// </a:t>
            </a:r>
            <a:r>
              <a:rPr lang="ru-RU" dirty="0">
                <a:solidFill>
                  <a:schemeClr val="bg1"/>
                </a:solidFill>
              </a:rPr>
              <a:t>Определение события для </a:t>
            </a:r>
            <a:r>
              <a:rPr lang="ru-RU" dirty="0" err="1">
                <a:solidFill>
                  <a:schemeClr val="bg1"/>
                </a:solidFill>
              </a:rPr>
              <a:t>логирования</a:t>
            </a:r>
            <a:r>
              <a:rPr lang="ru-RU" dirty="0">
                <a:solidFill>
                  <a:schemeClr val="bg1"/>
                </a:solidFill>
              </a:rPr>
              <a:t> перевода </a:t>
            </a:r>
            <a:r>
              <a:rPr lang="ru-RU" dirty="0" err="1">
                <a:solidFill>
                  <a:schemeClr val="bg1"/>
                </a:solidFill>
              </a:rPr>
              <a:t>токенов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   </a:t>
            </a:r>
            <a:r>
              <a:rPr lang="en-US" dirty="0">
                <a:solidFill>
                  <a:schemeClr val="bg1"/>
                </a:solidFill>
              </a:rPr>
              <a:t>event Transfer(address indexed from, address indexed to, uint256 value);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    function transfer(address to, uint256 value) public {</a:t>
            </a:r>
          </a:p>
          <a:p>
            <a:r>
              <a:rPr lang="en-US" dirty="0">
                <a:solidFill>
                  <a:schemeClr val="bg1"/>
                </a:solidFill>
              </a:rPr>
              <a:t>        require(</a:t>
            </a:r>
            <a:r>
              <a:rPr lang="en-US" dirty="0" err="1">
                <a:solidFill>
                  <a:schemeClr val="bg1"/>
                </a:solidFill>
              </a:rPr>
              <a:t>balanceOf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msg.sender</a:t>
            </a:r>
            <a:r>
              <a:rPr lang="en-US" dirty="0">
                <a:solidFill>
                  <a:schemeClr val="bg1"/>
                </a:solidFill>
              </a:rPr>
              <a:t>] &gt;= value, "Insufficient balance");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balanceOf</a:t>
            </a:r>
            <a:r>
              <a:rPr lang="en-US" dirty="0">
                <a:solidFill>
                  <a:schemeClr val="bg1"/>
                </a:solidFill>
              </a:rPr>
              <a:t>[</a:t>
            </a:r>
            <a:r>
              <a:rPr lang="en-US" dirty="0" err="1">
                <a:solidFill>
                  <a:schemeClr val="bg1"/>
                </a:solidFill>
              </a:rPr>
              <a:t>msg.sender</a:t>
            </a:r>
            <a:r>
              <a:rPr lang="en-US" dirty="0">
                <a:solidFill>
                  <a:schemeClr val="bg1"/>
                </a:solidFill>
              </a:rPr>
              <a:t>] -= value;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balanceOf</a:t>
            </a:r>
            <a:r>
              <a:rPr lang="en-US" dirty="0">
                <a:solidFill>
                  <a:schemeClr val="bg1"/>
                </a:solidFill>
              </a:rPr>
              <a:t>[to] += value;</a:t>
            </a:r>
          </a:p>
          <a:p>
            <a:r>
              <a:rPr lang="en-US" dirty="0">
                <a:solidFill>
                  <a:schemeClr val="bg1"/>
                </a:solidFill>
              </a:rPr>
              <a:t>        emit Transfer(</a:t>
            </a:r>
            <a:r>
              <a:rPr lang="en-US" dirty="0" err="1">
                <a:solidFill>
                  <a:schemeClr val="bg1"/>
                </a:solidFill>
              </a:rPr>
              <a:t>msg.sender</a:t>
            </a:r>
            <a:r>
              <a:rPr lang="en-US" dirty="0">
                <a:solidFill>
                  <a:schemeClr val="bg1"/>
                </a:solidFill>
              </a:rPr>
              <a:t>, to, value); // </a:t>
            </a:r>
            <a:r>
              <a:rPr lang="ru-RU" dirty="0">
                <a:solidFill>
                  <a:schemeClr val="bg1"/>
                </a:solidFill>
              </a:rPr>
              <a:t>Инициирование события</a:t>
            </a:r>
          </a:p>
          <a:p>
            <a:r>
              <a:rPr lang="ru-RU" dirty="0">
                <a:solidFill>
                  <a:schemeClr val="bg1"/>
                </a:solidFill>
              </a:rPr>
              <a:t>    }</a:t>
            </a:r>
          </a:p>
          <a:p>
            <a:r>
              <a:rPr lang="ru-RU" dirty="0">
                <a:solidFill>
                  <a:schemeClr val="bg1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990846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rgbClr val="FF0000"/>
                </a:solidFill>
              </a:rPr>
              <a:t>Преимущества и недостатки смарт-контрактов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718" y="1052736"/>
            <a:ext cx="8492628" cy="10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818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События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395536" y="1071802"/>
            <a:ext cx="756084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В этих примерах события используются для уведомления внешних слушателей о важных событиях внутри смарт-контракта, таких как переводы </a:t>
            </a:r>
            <a:r>
              <a:rPr lang="ru-RU" dirty="0" err="1" smtClean="0">
                <a:solidFill>
                  <a:schemeClr val="bg1"/>
                </a:solidFill>
              </a:rPr>
              <a:t>токенов</a:t>
            </a:r>
            <a:r>
              <a:rPr lang="ru-RU" dirty="0" smtClean="0">
                <a:solidFill>
                  <a:schemeClr val="bg1"/>
                </a:solidFill>
              </a:rPr>
              <a:t>. </a:t>
            </a: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def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handle_event</a:t>
            </a:r>
            <a:r>
              <a:rPr lang="en-US" dirty="0">
                <a:solidFill>
                  <a:schemeClr val="bg1"/>
                </a:solidFill>
              </a:rPr>
              <a:t>(event):</a:t>
            </a:r>
          </a:p>
          <a:p>
            <a:r>
              <a:rPr lang="en-US" dirty="0">
                <a:solidFill>
                  <a:schemeClr val="bg1"/>
                </a:solidFill>
              </a:rPr>
              <a:t>    print(event['</a:t>
            </a:r>
            <a:r>
              <a:rPr lang="en-US" dirty="0" err="1">
                <a:solidFill>
                  <a:schemeClr val="bg1"/>
                </a:solidFill>
              </a:rPr>
              <a:t>args</a:t>
            </a:r>
            <a:r>
              <a:rPr lang="en-US" dirty="0">
                <a:solidFill>
                  <a:schemeClr val="bg1"/>
                </a:solidFill>
              </a:rPr>
              <a:t>']['message</a:t>
            </a:r>
            <a:r>
              <a:rPr lang="en-US" dirty="0" smtClean="0">
                <a:solidFill>
                  <a:schemeClr val="bg1"/>
                </a:solidFill>
              </a:rPr>
              <a:t>'])</a:t>
            </a:r>
            <a:endParaRPr lang="ru-RU" dirty="0" smtClean="0">
              <a:solidFill>
                <a:schemeClr val="bg1"/>
              </a:solidFill>
            </a:endParaRPr>
          </a:p>
          <a:p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Эта функция предназначена для обработки событий, которые были получены от смарт-контракта. Параметр </a:t>
            </a:r>
            <a:r>
              <a:rPr lang="ru-RU" dirty="0" err="1">
                <a:solidFill>
                  <a:schemeClr val="bg1"/>
                </a:solidFill>
              </a:rPr>
              <a:t>event</a:t>
            </a:r>
            <a:r>
              <a:rPr lang="ru-RU" dirty="0">
                <a:solidFill>
                  <a:schemeClr val="bg1"/>
                </a:solidFill>
              </a:rPr>
              <a:t> содержит данные о событии, включая аргументы, переданные событием. В данном случае ожидается, что событие будет содержать поле </a:t>
            </a:r>
            <a:r>
              <a:rPr lang="ru-RU" dirty="0" err="1">
                <a:solidFill>
                  <a:schemeClr val="bg1"/>
                </a:solidFill>
              </a:rPr>
              <a:t>message</a:t>
            </a:r>
            <a:r>
              <a:rPr lang="ru-RU" dirty="0">
                <a:solidFill>
                  <a:schemeClr val="bg1"/>
                </a:solidFill>
              </a:rPr>
              <a:t> внутри </a:t>
            </a:r>
            <a:r>
              <a:rPr lang="ru-RU" dirty="0" err="1">
                <a:solidFill>
                  <a:schemeClr val="bg1"/>
                </a:solidFill>
              </a:rPr>
              <a:t>args</a:t>
            </a:r>
            <a:r>
              <a:rPr lang="ru-RU" dirty="0">
                <a:solidFill>
                  <a:schemeClr val="bg1"/>
                </a:solidFill>
              </a:rPr>
              <a:t>, которое затем выводится в консоль.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event</a:t>
            </a:r>
            <a:r>
              <a:rPr lang="ru-RU" dirty="0">
                <a:solidFill>
                  <a:schemeClr val="bg1"/>
                </a:solidFill>
              </a:rPr>
              <a:t>['</a:t>
            </a:r>
            <a:r>
              <a:rPr lang="ru-RU" dirty="0" err="1">
                <a:solidFill>
                  <a:schemeClr val="bg1"/>
                </a:solidFill>
              </a:rPr>
              <a:t>args</a:t>
            </a:r>
            <a:r>
              <a:rPr lang="ru-RU" dirty="0">
                <a:solidFill>
                  <a:schemeClr val="bg1"/>
                </a:solidFill>
              </a:rPr>
              <a:t>']['</a:t>
            </a:r>
            <a:r>
              <a:rPr lang="ru-RU" dirty="0" err="1">
                <a:solidFill>
                  <a:schemeClr val="bg1"/>
                </a:solidFill>
              </a:rPr>
              <a:t>message</a:t>
            </a:r>
            <a:r>
              <a:rPr lang="ru-RU" dirty="0">
                <a:solidFill>
                  <a:schemeClr val="bg1"/>
                </a:solidFill>
              </a:rPr>
              <a:t>']: Это обращение к данным внутри объекта события, где </a:t>
            </a:r>
            <a:r>
              <a:rPr lang="ru-RU" dirty="0" err="1">
                <a:solidFill>
                  <a:schemeClr val="bg1"/>
                </a:solidFill>
              </a:rPr>
              <a:t>args</a:t>
            </a:r>
            <a:r>
              <a:rPr lang="ru-RU" dirty="0">
                <a:solidFill>
                  <a:schemeClr val="bg1"/>
                </a:solidFill>
              </a:rPr>
              <a:t> — это словарь, содержащий параметры, которые были переданы событием. </a:t>
            </a:r>
            <a:r>
              <a:rPr lang="ru-RU" dirty="0" err="1">
                <a:solidFill>
                  <a:schemeClr val="bg1"/>
                </a:solidFill>
              </a:rPr>
              <a:t>message</a:t>
            </a:r>
            <a:r>
              <a:rPr lang="ru-RU" dirty="0">
                <a:solidFill>
                  <a:schemeClr val="bg1"/>
                </a:solidFill>
              </a:rPr>
              <a:t> — это ключ в этом словаре, соответствующий значению, переданному событием.</a:t>
            </a:r>
            <a:endParaRPr lang="en-US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5358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События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1215" y="948690"/>
            <a:ext cx="7560840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event_filter</a:t>
            </a:r>
            <a:r>
              <a:rPr lang="en-US" dirty="0">
                <a:solidFill>
                  <a:schemeClr val="bg1"/>
                </a:solidFill>
              </a:rPr>
              <a:t> = </a:t>
            </a:r>
            <a:r>
              <a:rPr lang="en-US" dirty="0" err="1">
                <a:solidFill>
                  <a:schemeClr val="bg1"/>
                </a:solidFill>
              </a:rPr>
              <a:t>contract.events.Notify.createFilter</a:t>
            </a:r>
            <a:r>
              <a:rPr lang="en-US" dirty="0">
                <a:solidFill>
                  <a:schemeClr val="bg1"/>
                </a:solidFill>
              </a:rPr>
              <a:t>(</a:t>
            </a:r>
            <a:r>
              <a:rPr lang="en-US" dirty="0" err="1">
                <a:solidFill>
                  <a:schemeClr val="bg1"/>
                </a:solidFill>
              </a:rPr>
              <a:t>fromBlock</a:t>
            </a:r>
            <a:r>
              <a:rPr lang="en-US" dirty="0">
                <a:solidFill>
                  <a:schemeClr val="bg1"/>
                </a:solidFill>
              </a:rPr>
              <a:t>='latest')</a:t>
            </a:r>
          </a:p>
          <a:p>
            <a:r>
              <a:rPr lang="ru-RU" dirty="0">
                <a:solidFill>
                  <a:schemeClr val="bg1"/>
                </a:solidFill>
              </a:rPr>
              <a:t> Эта строка кода создает фильтр для событий с использованием функции </a:t>
            </a:r>
            <a:r>
              <a:rPr lang="ru-RU" dirty="0" err="1">
                <a:solidFill>
                  <a:schemeClr val="bg1"/>
                </a:solidFill>
              </a:rPr>
              <a:t>createFilter</a:t>
            </a:r>
            <a:r>
              <a:rPr lang="ru-RU" dirty="0">
                <a:solidFill>
                  <a:schemeClr val="bg1"/>
                </a:solidFill>
              </a:rPr>
              <a:t> из библиотеки Web3.py. Фильтр настроен на прослушивание событий </a:t>
            </a:r>
            <a:r>
              <a:rPr lang="ru-RU" dirty="0" err="1">
                <a:solidFill>
                  <a:schemeClr val="bg1"/>
                </a:solidFill>
              </a:rPr>
              <a:t>Notify</a:t>
            </a:r>
            <a:r>
              <a:rPr lang="ru-RU" dirty="0">
                <a:solidFill>
                  <a:schemeClr val="bg1"/>
                </a:solidFill>
              </a:rPr>
              <a:t>, которые генерируются смарт-контрактом.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contract.events.Notify</a:t>
            </a:r>
            <a:r>
              <a:rPr lang="ru-RU" dirty="0">
                <a:solidFill>
                  <a:schemeClr val="bg1"/>
                </a:solidFill>
              </a:rPr>
              <a:t>: Это обращение к API событий контракта, где </a:t>
            </a:r>
            <a:r>
              <a:rPr lang="ru-RU" dirty="0" err="1">
                <a:solidFill>
                  <a:schemeClr val="bg1"/>
                </a:solidFill>
              </a:rPr>
              <a:t>Notify</a:t>
            </a:r>
            <a:r>
              <a:rPr lang="ru-RU" dirty="0">
                <a:solidFill>
                  <a:schemeClr val="bg1"/>
                </a:solidFill>
              </a:rPr>
              <a:t> — это конкретное событие, определенное в ABI смарт-контракта.</a:t>
            </a:r>
          </a:p>
          <a:p>
            <a:r>
              <a:rPr lang="ru-RU" dirty="0" err="1">
                <a:solidFill>
                  <a:schemeClr val="bg1"/>
                </a:solidFill>
              </a:rPr>
              <a:t>createFilter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fromBlock</a:t>
            </a:r>
            <a:r>
              <a:rPr lang="ru-RU" dirty="0">
                <a:solidFill>
                  <a:schemeClr val="bg1"/>
                </a:solidFill>
              </a:rPr>
              <a:t>='</a:t>
            </a:r>
            <a:r>
              <a:rPr lang="ru-RU" dirty="0" err="1">
                <a:solidFill>
                  <a:schemeClr val="bg1"/>
                </a:solidFill>
              </a:rPr>
              <a:t>latest</a:t>
            </a:r>
            <a:r>
              <a:rPr lang="ru-RU" dirty="0">
                <a:solidFill>
                  <a:schemeClr val="bg1"/>
                </a:solidFill>
              </a:rPr>
              <a:t>'): Создает фильтр для событий, начиная с самого последнего блока. Это означает, что фильтр будет улавливать только новые события, произошедшие после создания фильтра</a:t>
            </a:r>
            <a:r>
              <a:rPr lang="ru-RU" dirty="0" smtClean="0">
                <a:solidFill>
                  <a:schemeClr val="bg1"/>
                </a:solidFill>
              </a:rPr>
              <a:t>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while True:</a:t>
            </a:r>
          </a:p>
          <a:p>
            <a:r>
              <a:rPr lang="en-US" dirty="0">
                <a:solidFill>
                  <a:schemeClr val="bg1"/>
                </a:solidFill>
              </a:rPr>
              <a:t>    for event in </a:t>
            </a:r>
            <a:r>
              <a:rPr lang="en-US" dirty="0" err="1">
                <a:solidFill>
                  <a:schemeClr val="bg1"/>
                </a:solidFill>
              </a:rPr>
              <a:t>event_filter.get_new_entries</a:t>
            </a:r>
            <a:r>
              <a:rPr lang="en-US" dirty="0">
                <a:solidFill>
                  <a:schemeClr val="bg1"/>
                </a:solidFill>
              </a:rPr>
              <a:t>():</a:t>
            </a:r>
          </a:p>
          <a:p>
            <a:r>
              <a:rPr lang="en-US" dirty="0">
                <a:solidFill>
                  <a:schemeClr val="bg1"/>
                </a:solidFill>
              </a:rPr>
              <a:t>        </a:t>
            </a:r>
            <a:r>
              <a:rPr lang="en-US" dirty="0" err="1">
                <a:solidFill>
                  <a:schemeClr val="bg1"/>
                </a:solidFill>
              </a:rPr>
              <a:t>handle_event</a:t>
            </a:r>
            <a:r>
              <a:rPr lang="en-US" dirty="0">
                <a:solidFill>
                  <a:schemeClr val="bg1"/>
                </a:solidFill>
              </a:rPr>
              <a:t>(event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r>
              <a:rPr lang="ru-RU" dirty="0" smtClean="0">
                <a:solidFill>
                  <a:schemeClr val="bg1"/>
                </a:solidFill>
              </a:rPr>
              <a:t/>
            </a:r>
            <a:br>
              <a:rPr lang="ru-RU" dirty="0" smtClean="0">
                <a:solidFill>
                  <a:schemeClr val="bg1"/>
                </a:solidFill>
              </a:rPr>
            </a:br>
            <a:endParaRPr lang="ru-RU" dirty="0" smtClean="0">
              <a:solidFill>
                <a:schemeClr val="bg1"/>
              </a:solidFill>
            </a:endParaRPr>
          </a:p>
          <a:p>
            <a:r>
              <a:rPr lang="ru-RU" dirty="0" err="1">
                <a:solidFill>
                  <a:schemeClr val="bg1"/>
                </a:solidFill>
              </a:rPr>
              <a:t>event_filter.get_new_entries</a:t>
            </a:r>
            <a:r>
              <a:rPr lang="ru-RU" dirty="0">
                <a:solidFill>
                  <a:schemeClr val="bg1"/>
                </a:solidFill>
              </a:rPr>
              <a:t>(): Этот метод вызывается для получения всех новых событий, которые соответствуют фильтру. Он возвращает список событий, каждое из которых затем передается в функцию </a:t>
            </a:r>
            <a:r>
              <a:rPr lang="ru-RU" dirty="0" err="1">
                <a:solidFill>
                  <a:schemeClr val="bg1"/>
                </a:solidFill>
              </a:rPr>
              <a:t>handle_event</a:t>
            </a:r>
            <a:r>
              <a:rPr lang="ru-RU" dirty="0">
                <a:solidFill>
                  <a:schemeClr val="bg1"/>
                </a:solidFill>
              </a:rPr>
              <a:t> для обработки.</a:t>
            </a:r>
          </a:p>
          <a:p>
            <a:r>
              <a:rPr lang="ru-RU" dirty="0" err="1">
                <a:solidFill>
                  <a:schemeClr val="bg1"/>
                </a:solidFill>
              </a:rPr>
              <a:t>handle_event</a:t>
            </a:r>
            <a:r>
              <a:rPr lang="ru-RU" dirty="0">
                <a:solidFill>
                  <a:schemeClr val="bg1"/>
                </a:solidFill>
              </a:rPr>
              <a:t>(</a:t>
            </a:r>
            <a:r>
              <a:rPr lang="ru-RU" dirty="0" err="1">
                <a:solidFill>
                  <a:schemeClr val="bg1"/>
                </a:solidFill>
              </a:rPr>
              <a:t>event</a:t>
            </a:r>
            <a:r>
              <a:rPr lang="ru-RU" dirty="0">
                <a:solidFill>
                  <a:schemeClr val="bg1"/>
                </a:solidFill>
              </a:rPr>
              <a:t>): Вызов функции обработки для каждого полученного события, передавая ей событие как аргумент.</a:t>
            </a:r>
          </a:p>
        </p:txBody>
      </p:sp>
    </p:spTree>
    <p:extLst>
      <p:ext uri="{BB962C8B-B14F-4D97-AF65-F5344CB8AC3E}">
        <p14:creationId xmlns:p14="http://schemas.microsoft.com/office/powerpoint/2010/main" val="254160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События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Прямоугольник 2"/>
          <p:cNvSpPr/>
          <p:nvPr/>
        </p:nvSpPr>
        <p:spPr>
          <a:xfrm>
            <a:off x="401215" y="948690"/>
            <a:ext cx="75608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GasEstimate</a:t>
            </a:r>
            <a:r>
              <a:rPr lang="en-US" dirty="0" smtClean="0">
                <a:solidFill>
                  <a:schemeClr val="bg1"/>
                </a:solidFill>
              </a:rPr>
              <a:t> – </a:t>
            </a:r>
            <a:r>
              <a:rPr lang="ru-RU" dirty="0" smtClean="0">
                <a:solidFill>
                  <a:schemeClr val="bg1"/>
                </a:solidFill>
              </a:rPr>
              <a:t>функция библиотеки </a:t>
            </a:r>
            <a:r>
              <a:rPr lang="en-US" dirty="0" smtClean="0">
                <a:solidFill>
                  <a:schemeClr val="bg1"/>
                </a:solidFill>
              </a:rPr>
              <a:t>Web3 </a:t>
            </a:r>
            <a:r>
              <a:rPr lang="ru-RU" dirty="0" smtClean="0">
                <a:solidFill>
                  <a:schemeClr val="bg1"/>
                </a:solidFill>
              </a:rPr>
              <a:t>которая возвращает количество единиц газа, необходимое для выполнения метода.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Цену на газ можно узнать следующим образом:</a:t>
            </a:r>
          </a:p>
          <a:p>
            <a:r>
              <a:rPr lang="en-US" dirty="0" err="1" smtClean="0">
                <a:solidFill>
                  <a:schemeClr val="bg1"/>
                </a:solidFill>
              </a:rPr>
              <a:t>Var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en-US" dirty="0" err="1" smtClean="0">
                <a:solidFill>
                  <a:schemeClr val="bg1"/>
                </a:solidFill>
              </a:rPr>
              <a:t>gasPrice</a:t>
            </a:r>
            <a:r>
              <a:rPr lang="en-US" dirty="0" smtClean="0">
                <a:solidFill>
                  <a:schemeClr val="bg1"/>
                </a:solidFill>
              </a:rPr>
              <a:t> = web3.eth.getGasPrice()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627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1763688" y="548680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Токены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99" y="1124744"/>
            <a:ext cx="6801231" cy="4464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1730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10294</TotalTime>
  <Words>1406</Words>
  <Application>Microsoft Office PowerPoint</Application>
  <PresentationFormat>Экран (4:3)</PresentationFormat>
  <Paragraphs>197</Paragraphs>
  <Slides>50</Slides>
  <Notes>1</Notes>
  <HiddenSlides>0</HiddenSlides>
  <MMClips>0</MMClips>
  <ScaleCrop>false</ScaleCrop>
  <HeadingPairs>
    <vt:vector size="4" baseType="variant">
      <vt:variant>
        <vt:lpstr>Тема</vt:lpstr>
      </vt:variant>
      <vt:variant>
        <vt:i4>2</vt:i4>
      </vt:variant>
      <vt:variant>
        <vt:lpstr>Заголовки слайдов</vt:lpstr>
      </vt:variant>
      <vt:variant>
        <vt:i4>50</vt:i4>
      </vt:variant>
    </vt:vector>
  </HeadingPairs>
  <TitlesOfParts>
    <vt:vector size="52" baseType="lpstr">
      <vt:lpstr>Тема Office</vt:lpstr>
      <vt:lpstr>1_Тема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Core i7</dc:creator>
  <cp:lastModifiedBy>PC</cp:lastModifiedBy>
  <cp:revision>186</cp:revision>
  <dcterms:created xsi:type="dcterms:W3CDTF">2020-03-18T08:19:38Z</dcterms:created>
  <dcterms:modified xsi:type="dcterms:W3CDTF">2024-04-29T13:26:36Z</dcterms:modified>
</cp:coreProperties>
</file>